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32" r:id="rId2"/>
  </p:sldMasterIdLst>
  <p:notesMasterIdLst>
    <p:notesMasterId r:id="rId68"/>
  </p:notesMasterIdLst>
  <p:handoutMasterIdLst>
    <p:handoutMasterId r:id="rId69"/>
  </p:handoutMasterIdLst>
  <p:sldIdLst>
    <p:sldId id="269" r:id="rId3"/>
    <p:sldId id="288" r:id="rId4"/>
    <p:sldId id="298" r:id="rId5"/>
    <p:sldId id="270" r:id="rId6"/>
    <p:sldId id="279" r:id="rId7"/>
    <p:sldId id="271" r:id="rId8"/>
    <p:sldId id="425" r:id="rId9"/>
    <p:sldId id="273" r:id="rId10"/>
    <p:sldId id="334" r:id="rId11"/>
    <p:sldId id="401" r:id="rId12"/>
    <p:sldId id="295" r:id="rId13"/>
    <p:sldId id="394" r:id="rId14"/>
    <p:sldId id="399" r:id="rId15"/>
    <p:sldId id="395" r:id="rId16"/>
    <p:sldId id="400" r:id="rId17"/>
    <p:sldId id="386" r:id="rId18"/>
    <p:sldId id="335" r:id="rId19"/>
    <p:sldId id="387" r:id="rId20"/>
    <p:sldId id="336" r:id="rId21"/>
    <p:sldId id="345" r:id="rId22"/>
    <p:sldId id="379" r:id="rId23"/>
    <p:sldId id="396" r:id="rId24"/>
    <p:sldId id="373" r:id="rId25"/>
    <p:sldId id="397" r:id="rId26"/>
    <p:sldId id="353" r:id="rId27"/>
    <p:sldId id="374" r:id="rId28"/>
    <p:sldId id="382" r:id="rId29"/>
    <p:sldId id="274" r:id="rId30"/>
    <p:sldId id="311" r:id="rId31"/>
    <p:sldId id="313" r:id="rId32"/>
    <p:sldId id="388" r:id="rId33"/>
    <p:sldId id="338" r:id="rId34"/>
    <p:sldId id="282" r:id="rId35"/>
    <p:sldId id="351" r:id="rId36"/>
    <p:sldId id="357" r:id="rId37"/>
    <p:sldId id="331" r:id="rId38"/>
    <p:sldId id="343" r:id="rId39"/>
    <p:sldId id="329" r:id="rId40"/>
    <p:sldId id="362" r:id="rId41"/>
    <p:sldId id="391" r:id="rId42"/>
    <p:sldId id="303" r:id="rId43"/>
    <p:sldId id="398" r:id="rId44"/>
    <p:sldId id="377" r:id="rId45"/>
    <p:sldId id="392" r:id="rId46"/>
    <p:sldId id="355" r:id="rId47"/>
    <p:sldId id="403" r:id="rId48"/>
    <p:sldId id="402" r:id="rId49"/>
    <p:sldId id="422" r:id="rId50"/>
    <p:sldId id="404" r:id="rId51"/>
    <p:sldId id="405" r:id="rId52"/>
    <p:sldId id="406" r:id="rId53"/>
    <p:sldId id="407" r:id="rId54"/>
    <p:sldId id="408" r:id="rId55"/>
    <p:sldId id="409" r:id="rId56"/>
    <p:sldId id="410" r:id="rId57"/>
    <p:sldId id="412" r:id="rId58"/>
    <p:sldId id="414" r:id="rId59"/>
    <p:sldId id="416" r:id="rId60"/>
    <p:sldId id="417" r:id="rId61"/>
    <p:sldId id="411" r:id="rId62"/>
    <p:sldId id="413" r:id="rId63"/>
    <p:sldId id="418" r:id="rId64"/>
    <p:sldId id="423" r:id="rId65"/>
    <p:sldId id="419" r:id="rId66"/>
    <p:sldId id="424" r:id="rId67"/>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150"/>
    <a:srgbClr val="181E5A"/>
    <a:srgbClr val="262727"/>
    <a:srgbClr val="6A9BB2"/>
    <a:srgbClr val="EEA521"/>
    <a:srgbClr val="8C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88533" autoAdjust="0"/>
  </p:normalViewPr>
  <p:slideViewPr>
    <p:cSldViewPr>
      <p:cViewPr>
        <p:scale>
          <a:sx n="80" d="100"/>
          <a:sy n="80" d="100"/>
        </p:scale>
        <p:origin x="-1301"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80"/>
    </p:cViewPr>
  </p:sorterViewPr>
  <p:notesViewPr>
    <p:cSldViewPr>
      <p:cViewPr varScale="1">
        <p:scale>
          <a:sx n="82" d="100"/>
          <a:sy n="82" d="100"/>
        </p:scale>
        <p:origin x="-201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5C81C-F866-48C8-A2E9-23C8A3319D7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fr-FR"/>
        </a:p>
      </dgm:t>
    </dgm:pt>
    <dgm:pt modelId="{E9292E11-F837-4528-A11E-C377D3E936B3}">
      <dgm:prSet phldrT="[Text]"/>
      <dgm:spPr/>
      <dgm:t>
        <a:bodyPr/>
        <a:lstStyle/>
        <a:p>
          <a:r>
            <a:rPr lang="en-US" dirty="0"/>
            <a:t>Increases the need for medical and pharmaceutical care</a:t>
          </a:r>
          <a:endParaRPr lang="fr-FR" dirty="0"/>
        </a:p>
      </dgm:t>
    </dgm:pt>
    <dgm:pt modelId="{9681311E-4399-4C5B-BBC1-CB029C596A63}" type="parTrans" cxnId="{B770DBEE-3402-447C-A5E7-A703ED346541}">
      <dgm:prSet/>
      <dgm:spPr/>
      <dgm:t>
        <a:bodyPr/>
        <a:lstStyle/>
        <a:p>
          <a:endParaRPr lang="fr-FR"/>
        </a:p>
      </dgm:t>
    </dgm:pt>
    <dgm:pt modelId="{E2E454CB-1299-4B2C-9644-7246AAC6C828}" type="sibTrans" cxnId="{B770DBEE-3402-447C-A5E7-A703ED346541}">
      <dgm:prSet/>
      <dgm:spPr/>
      <dgm:t>
        <a:bodyPr/>
        <a:lstStyle/>
        <a:p>
          <a:endParaRPr lang="fr-FR"/>
        </a:p>
      </dgm:t>
    </dgm:pt>
    <dgm:pt modelId="{6D17903B-21BD-4258-A095-16231500BE11}">
      <dgm:prSet phldrT="[Text]"/>
      <dgm:spPr/>
      <dgm:t>
        <a:bodyPr/>
        <a:lstStyle/>
        <a:p>
          <a:r>
            <a:rPr lang="en-US" dirty="0"/>
            <a:t>Decreases the ability of the community to provide care</a:t>
          </a:r>
          <a:endParaRPr lang="fr-FR" dirty="0"/>
        </a:p>
      </dgm:t>
    </dgm:pt>
    <dgm:pt modelId="{3B5A38AA-E436-4218-AB4E-40732E2003A1}" type="parTrans" cxnId="{D377F6BD-0311-4D34-B115-7F72F44CE323}">
      <dgm:prSet/>
      <dgm:spPr/>
      <dgm:t>
        <a:bodyPr/>
        <a:lstStyle/>
        <a:p>
          <a:endParaRPr lang="fr-FR"/>
        </a:p>
      </dgm:t>
    </dgm:pt>
    <dgm:pt modelId="{65312792-E16C-4D71-94DC-5FF546C41054}" type="sibTrans" cxnId="{D377F6BD-0311-4D34-B115-7F72F44CE323}">
      <dgm:prSet/>
      <dgm:spPr/>
      <dgm:t>
        <a:bodyPr/>
        <a:lstStyle/>
        <a:p>
          <a:endParaRPr lang="fr-FR"/>
        </a:p>
      </dgm:t>
    </dgm:pt>
    <dgm:pt modelId="{41B79E11-12D0-4503-B3F2-1E1A08B9E033}" type="pres">
      <dgm:prSet presAssocID="{4D25C81C-F866-48C8-A2E9-23C8A3319D71}" presName="compositeShape" presStyleCnt="0">
        <dgm:presLayoutVars>
          <dgm:chMax val="2"/>
          <dgm:dir/>
          <dgm:resizeHandles val="exact"/>
        </dgm:presLayoutVars>
      </dgm:prSet>
      <dgm:spPr/>
      <dgm:t>
        <a:bodyPr/>
        <a:lstStyle/>
        <a:p>
          <a:endParaRPr lang="en-US"/>
        </a:p>
      </dgm:t>
    </dgm:pt>
    <dgm:pt modelId="{B95A3E2A-10D6-408D-9498-C50900BD3D9E}" type="pres">
      <dgm:prSet presAssocID="{4D25C81C-F866-48C8-A2E9-23C8A3319D71}" presName="divider" presStyleLbl="fgShp" presStyleIdx="0" presStyleCnt="1"/>
      <dgm:spPr/>
    </dgm:pt>
    <dgm:pt modelId="{0B2A7EF6-4F28-4C25-9A05-B2C4C8CB45A4}" type="pres">
      <dgm:prSet presAssocID="{E9292E11-F837-4528-A11E-C377D3E936B3}" presName="downArrow" presStyleLbl="node1" presStyleIdx="0" presStyleCnt="2"/>
      <dgm:spPr/>
    </dgm:pt>
    <dgm:pt modelId="{70462B45-26A1-457F-90E1-2ECF93B69BE0}" type="pres">
      <dgm:prSet presAssocID="{E9292E11-F837-4528-A11E-C377D3E936B3}" presName="downArrowText" presStyleLbl="revTx" presStyleIdx="0" presStyleCnt="2">
        <dgm:presLayoutVars>
          <dgm:bulletEnabled val="1"/>
        </dgm:presLayoutVars>
      </dgm:prSet>
      <dgm:spPr/>
      <dgm:t>
        <a:bodyPr/>
        <a:lstStyle/>
        <a:p>
          <a:endParaRPr lang="en-US"/>
        </a:p>
      </dgm:t>
    </dgm:pt>
    <dgm:pt modelId="{9D482C89-3C76-4641-9108-2CBB5116B2B1}" type="pres">
      <dgm:prSet presAssocID="{6D17903B-21BD-4258-A095-16231500BE11}" presName="upArrow" presStyleLbl="node1" presStyleIdx="1" presStyleCnt="2"/>
      <dgm:spPr/>
    </dgm:pt>
    <dgm:pt modelId="{7ABEE0EC-699E-41D3-B2F4-FEC4333428BB}" type="pres">
      <dgm:prSet presAssocID="{6D17903B-21BD-4258-A095-16231500BE11}" presName="upArrowText" presStyleLbl="revTx" presStyleIdx="1" presStyleCnt="2">
        <dgm:presLayoutVars>
          <dgm:bulletEnabled val="1"/>
        </dgm:presLayoutVars>
      </dgm:prSet>
      <dgm:spPr/>
      <dgm:t>
        <a:bodyPr/>
        <a:lstStyle/>
        <a:p>
          <a:endParaRPr lang="en-US"/>
        </a:p>
      </dgm:t>
    </dgm:pt>
  </dgm:ptLst>
  <dgm:cxnLst>
    <dgm:cxn modelId="{51132DDC-B0B2-4D7D-8758-B41639A4227C}" type="presOf" srcId="{6D17903B-21BD-4258-A095-16231500BE11}" destId="{7ABEE0EC-699E-41D3-B2F4-FEC4333428BB}" srcOrd="0" destOrd="0" presId="urn:microsoft.com/office/officeart/2005/8/layout/arrow3"/>
    <dgm:cxn modelId="{B770DBEE-3402-447C-A5E7-A703ED346541}" srcId="{4D25C81C-F866-48C8-A2E9-23C8A3319D71}" destId="{E9292E11-F837-4528-A11E-C377D3E936B3}" srcOrd="0" destOrd="0" parTransId="{9681311E-4399-4C5B-BBC1-CB029C596A63}" sibTransId="{E2E454CB-1299-4B2C-9644-7246AAC6C828}"/>
    <dgm:cxn modelId="{232AD3F4-F293-4E0C-A1D7-E86EF0712708}" type="presOf" srcId="{4D25C81C-F866-48C8-A2E9-23C8A3319D71}" destId="{41B79E11-12D0-4503-B3F2-1E1A08B9E033}" srcOrd="0" destOrd="0" presId="urn:microsoft.com/office/officeart/2005/8/layout/arrow3"/>
    <dgm:cxn modelId="{D377F6BD-0311-4D34-B115-7F72F44CE323}" srcId="{4D25C81C-F866-48C8-A2E9-23C8A3319D71}" destId="{6D17903B-21BD-4258-A095-16231500BE11}" srcOrd="1" destOrd="0" parTransId="{3B5A38AA-E436-4218-AB4E-40732E2003A1}" sibTransId="{65312792-E16C-4D71-94DC-5FF546C41054}"/>
    <dgm:cxn modelId="{2D225803-F9B9-4F45-9FDD-F319FEE3C976}" type="presOf" srcId="{E9292E11-F837-4528-A11E-C377D3E936B3}" destId="{70462B45-26A1-457F-90E1-2ECF93B69BE0}" srcOrd="0" destOrd="0" presId="urn:microsoft.com/office/officeart/2005/8/layout/arrow3"/>
    <dgm:cxn modelId="{B1727C26-7494-48D6-A8E7-1095A10FAFCA}" type="presParOf" srcId="{41B79E11-12D0-4503-B3F2-1E1A08B9E033}" destId="{B95A3E2A-10D6-408D-9498-C50900BD3D9E}" srcOrd="0" destOrd="0" presId="urn:microsoft.com/office/officeart/2005/8/layout/arrow3"/>
    <dgm:cxn modelId="{B6069C78-671B-420D-B044-69AFE6C9ED20}" type="presParOf" srcId="{41B79E11-12D0-4503-B3F2-1E1A08B9E033}" destId="{0B2A7EF6-4F28-4C25-9A05-B2C4C8CB45A4}" srcOrd="1" destOrd="0" presId="urn:microsoft.com/office/officeart/2005/8/layout/arrow3"/>
    <dgm:cxn modelId="{5F85A62C-1674-4D7B-A9E0-E34FA538F3EB}" type="presParOf" srcId="{41B79E11-12D0-4503-B3F2-1E1A08B9E033}" destId="{70462B45-26A1-457F-90E1-2ECF93B69BE0}" srcOrd="2" destOrd="0" presId="urn:microsoft.com/office/officeart/2005/8/layout/arrow3"/>
    <dgm:cxn modelId="{891B32ED-88A7-4C52-9F1B-CE714BF4E0ED}" type="presParOf" srcId="{41B79E11-12D0-4503-B3F2-1E1A08B9E033}" destId="{9D482C89-3C76-4641-9108-2CBB5116B2B1}" srcOrd="3" destOrd="0" presId="urn:microsoft.com/office/officeart/2005/8/layout/arrow3"/>
    <dgm:cxn modelId="{366165D7-C925-4C52-AF43-5937BD37735B}" type="presParOf" srcId="{41B79E11-12D0-4503-B3F2-1E1A08B9E033}" destId="{7ABEE0EC-699E-41D3-B2F4-FEC4333428B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3E2A-10D6-408D-9498-C50900BD3D9E}">
      <dsp:nvSpPr>
        <dsp:cNvPr id="0" name=""/>
        <dsp:cNvSpPr/>
      </dsp:nvSpPr>
      <dsp:spPr>
        <a:xfrm rot="21300000">
          <a:off x="604379" y="943977"/>
          <a:ext cx="5420641" cy="474244"/>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A7EF6-4F28-4C25-9A05-B2C4C8CB45A4}">
      <dsp:nvSpPr>
        <dsp:cNvPr id="0" name=""/>
        <dsp:cNvSpPr/>
      </dsp:nvSpPr>
      <dsp:spPr>
        <a:xfrm>
          <a:off x="795528" y="118110"/>
          <a:ext cx="1988820" cy="94488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62B45-26A1-457F-90E1-2ECF93B69BE0}">
      <dsp:nvSpPr>
        <dsp:cNvPr id="0" name=""/>
        <dsp:cNvSpPr/>
      </dsp:nvSpPr>
      <dsp:spPr>
        <a:xfrm>
          <a:off x="3513582" y="0"/>
          <a:ext cx="2121408" cy="9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Increases the need for medical and pharmaceutical care</a:t>
          </a:r>
          <a:endParaRPr lang="fr-FR" sz="1600" kern="1200" dirty="0"/>
        </a:p>
      </dsp:txBody>
      <dsp:txXfrm>
        <a:off x="3513582" y="0"/>
        <a:ext cx="2121408" cy="992124"/>
      </dsp:txXfrm>
    </dsp:sp>
    <dsp:sp modelId="{9D482C89-3C76-4641-9108-2CBB5116B2B1}">
      <dsp:nvSpPr>
        <dsp:cNvPr id="0" name=""/>
        <dsp:cNvSpPr/>
      </dsp:nvSpPr>
      <dsp:spPr>
        <a:xfrm>
          <a:off x="3845052" y="1299210"/>
          <a:ext cx="1988820" cy="94488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EE0EC-699E-41D3-B2F4-FEC4333428BB}">
      <dsp:nvSpPr>
        <dsp:cNvPr id="0" name=""/>
        <dsp:cNvSpPr/>
      </dsp:nvSpPr>
      <dsp:spPr>
        <a:xfrm>
          <a:off x="994410" y="1370075"/>
          <a:ext cx="2121408" cy="9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Decreases the ability of the community to provide care</a:t>
          </a:r>
          <a:endParaRPr lang="fr-FR" sz="1600" kern="1200" dirty="0"/>
        </a:p>
      </dsp:txBody>
      <dsp:txXfrm>
        <a:off x="994410" y="1370075"/>
        <a:ext cx="2121408" cy="99212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fr-FR"/>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31D556A2-13DA-47D7-ACF3-CB924A16AA3C}" type="datetimeFigureOut">
              <a:rPr lang="fr-FR"/>
              <a:pPr>
                <a:defRPr/>
              </a:pPr>
              <a:t>18/11/2016</a:t>
            </a:fld>
            <a:endParaRPr lang="fr-FR"/>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fr-FR"/>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C27F2D6-1AEF-474D-B017-6B265476294C}" type="slidenum">
              <a:rPr lang="fr-FR" altLang="en-US"/>
              <a:pPr>
                <a:defRPr/>
              </a:pPr>
              <a:t>‹#›</a:t>
            </a:fld>
            <a:endParaRPr lang="fr-FR" altLang="en-US"/>
          </a:p>
        </p:txBody>
      </p:sp>
    </p:spTree>
    <p:extLst>
      <p:ext uri="{BB962C8B-B14F-4D97-AF65-F5344CB8AC3E}">
        <p14:creationId xmlns:p14="http://schemas.microsoft.com/office/powerpoint/2010/main" val="277407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416425"/>
            <a:ext cx="5029200"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2971800"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E2B1EC66-B3A0-4658-B513-7311B210B34C}" type="slidenum">
              <a:rPr lang="en-US" altLang="en-US"/>
              <a:pPr>
                <a:defRPr/>
              </a:pPr>
              <a:t>‹#›</a:t>
            </a:fld>
            <a:endParaRPr lang="en-US" altLang="en-US"/>
          </a:p>
        </p:txBody>
      </p:sp>
    </p:spTree>
    <p:extLst>
      <p:ext uri="{BB962C8B-B14F-4D97-AF65-F5344CB8AC3E}">
        <p14:creationId xmlns:p14="http://schemas.microsoft.com/office/powerpoint/2010/main" val="1416576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harmacists.ca/cpha-ca/assets/File/cpha-on-the-issues/DrugShortagesGuide.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edicinesresources.nhs.uk/Templates/Community/Resources/Resource.aspx?id=516215&amp;epslanguage=E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harmacist.com/sites/.../HOD_APhA_Policy_Manual_0.pd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pharmacy.ohio.gov/Documents/LawsRules/RuleChanges/Guidance%20Document%20for%20Pharmacist%20Administration%20of%20Zostavax%20(Herpes%20Zoster%20Vaccine).pdf" TargetMode="External"/><Relationship Id="rId5" Type="http://schemas.openxmlformats.org/officeDocument/2006/relationships/hyperlink" Target="http://pharmacy.ohio.gov/Documents/Pubs/Special/Pharmacists%20Can%20Now%20Administer%20the%20Measles,%20Mumps,%20and%20Rubella%20(MMR)%20Vaccine.pdf" TargetMode="External"/><Relationship Id="rId4" Type="http://schemas.openxmlformats.org/officeDocument/2006/relationships/hyperlink" Target="http://www.ohiopharmacists.org/aws/OPA/pt/sd/news_article/1604/_PARENT/layout_interior_details/tru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napra.ca/pages/pharmacytechnicians/default.aspx" TargetMode="External"/><Relationship Id="rId3" Type="http://schemas.openxmlformats.org/officeDocument/2006/relationships/hyperlink" Target="http://napra.ca/Content_Files/Files/Model_Standards_of_Prac_for_Cdn_PharmTechs_Nov11.pdf" TargetMode="External"/><Relationship Id="rId7" Type="http://schemas.openxmlformats.org/officeDocument/2006/relationships/hyperlink" Target="http://www.bcpharmacists.org/about_us/key_initiatives/index/articles/27.php"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blueprintforpharmacy.ca/docs/kt-tools/pharmacists'-expanded-scope_summary-chart---cpha---october-2013.pdf" TargetMode="External"/><Relationship Id="rId5" Type="http://schemas.openxmlformats.org/officeDocument/2006/relationships/hyperlink" Target="http://www.medscape.com/viewarticle/750654" TargetMode="External"/><Relationship Id="rId4" Type="http://schemas.openxmlformats.org/officeDocument/2006/relationships/hyperlink" Target="http://www.jcfswinnipeg.org/documents/Pharmacy-RolesandResponsibilitie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ttp/blueprintforpharmacy.ca/docs/kt-tools/canada-environmental-scan-of-pharmacy-services---cpha-october-2013---final.pdf"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cshp-nb.ca/web/la/en/pa/662839F4B0964253B0288D7C677E2624/it/54EBC13592094DB9854AE7263E79AA75/item.asp" TargetMode="External"/><Relationship Id="rId5" Type="http://schemas.openxmlformats.org/officeDocument/2006/relationships/hyperlink" Target="http://www.nbpharmacists.ca/Portals/9/documents/43/77/List%20of%20pharmacists%20in%20Collaborative%20practice.pdf" TargetMode="External"/><Relationship Id="rId4" Type="http://schemas.openxmlformats.org/officeDocument/2006/relationships/hyperlink" Target="http://www.pharmacists.ca/cpha-ca/assets/File/pharmacy-in-canada/ExpandedScopeChart.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hs.uk/chq/Pages/1391.aspx?CategoryID=73&amp;SubCategoryID=10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7AEEB3F3-5E77-4FDE-9B59-8B01F292DBFE}" type="slidenum">
              <a:rPr lang="en-US" altLang="en-US" sz="1200" smtClean="0">
                <a:solidFill>
                  <a:srgbClr val="000000"/>
                </a:solidFill>
              </a:rPr>
              <a:pPr/>
              <a:t>1</a:t>
            </a:fld>
            <a:endParaRPr lang="en-US" altLang="en-US" sz="1200">
              <a:solidFill>
                <a:srgbClr val="0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fr-F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u="sng" dirty="0"/>
              <a:t>USA</a:t>
            </a:r>
            <a:r>
              <a:rPr lang="en-US" dirty="0"/>
              <a:t>: Collaborative Practice Agreements (CPA)</a:t>
            </a:r>
          </a:p>
          <a:p>
            <a:pPr lvl="1">
              <a:defRPr/>
            </a:pPr>
            <a:endParaRPr lang="en-CA" altLang="en-US" sz="500" dirty="0"/>
          </a:p>
          <a:p>
            <a:pPr lvl="1">
              <a:defRPr/>
            </a:pPr>
            <a:r>
              <a:rPr lang="en-US" altLang="en-US" sz="1900" dirty="0"/>
              <a:t>-A formal agreement in which a licensed provider makes a diagnosis, supervises patient care, and refers patients to a pharmacist under a protocol that allows the pharmacist to perform specific patient care functions.</a:t>
            </a:r>
          </a:p>
          <a:p>
            <a:pPr lvl="1">
              <a:defRPr/>
            </a:pPr>
            <a:r>
              <a:rPr lang="en-US" altLang="en-US" sz="1900" dirty="0"/>
              <a:t>-A 2010 study found that patient health improves significantly when a pharmacist is included on the team.</a:t>
            </a:r>
          </a:p>
          <a:p>
            <a:pPr lvl="1">
              <a:defRPr/>
            </a:pPr>
            <a:r>
              <a:rPr lang="en-US" altLang="en-US" sz="1900" dirty="0"/>
              <a:t>-CPAs define certain patient care functions that a pharmacist can autonomously provide under specified situations and conditions.</a:t>
            </a:r>
          </a:p>
          <a:p>
            <a:pPr lvl="1">
              <a:defRPr/>
            </a:pPr>
            <a:r>
              <a:rPr lang="en-US" altLang="en-US" sz="1900" dirty="0"/>
              <a:t>-Includes:</a:t>
            </a:r>
          </a:p>
          <a:p>
            <a:pPr marL="1257300" lvl="2" indent="-342900">
              <a:buFontTx/>
              <a:buAutoNum type="alphaLcParenR"/>
              <a:defRPr/>
            </a:pPr>
            <a:r>
              <a:rPr lang="en-US" altLang="en-US" sz="1700" dirty="0"/>
              <a:t>Collaborative drug therapy management (CDTM)</a:t>
            </a:r>
          </a:p>
          <a:p>
            <a:pPr marL="1257300" lvl="2" indent="-342900">
              <a:buFontTx/>
              <a:buAutoNum type="alphaLcParenR"/>
              <a:defRPr/>
            </a:pPr>
            <a:r>
              <a:rPr lang="en-US" altLang="en-US" sz="1700" dirty="0"/>
              <a:t>Pharmaceutical care</a:t>
            </a:r>
          </a:p>
          <a:p>
            <a:pPr marL="1257300" lvl="2" indent="-342900">
              <a:buFontTx/>
              <a:buAutoNum type="alphaLcParenR"/>
              <a:defRPr/>
            </a:pPr>
            <a:r>
              <a:rPr lang="en-US" altLang="en-US" sz="1700" dirty="0"/>
              <a:t>Medication therapy management (MTM)</a:t>
            </a:r>
          </a:p>
          <a:p>
            <a:pPr>
              <a:defRPr/>
            </a:pPr>
            <a:endParaRPr lang="en-US" dirty="0"/>
          </a:p>
          <a:p>
            <a:pPr marL="457200" indent="-457200">
              <a:buFontTx/>
              <a:buAutoNum type="alphaLcParenR"/>
              <a:defRPr/>
            </a:pPr>
            <a:r>
              <a:rPr lang="en-US" altLang="en-US" u="sng" dirty="0"/>
              <a:t>Collaborative drug therapy management (CDTM):</a:t>
            </a:r>
            <a:endParaRPr lang="en-CA" altLang="en-US" u="sng" dirty="0"/>
          </a:p>
          <a:p>
            <a:pPr lvl="1">
              <a:defRPr/>
            </a:pPr>
            <a:r>
              <a:rPr lang="en-US" altLang="en-US" dirty="0"/>
              <a:t>Pharmacists work within a defined protocol and assume professional responsibility for performing patient assessments, counseling, and referrals; ordering laboratory tests; administering drugs; and selecting, initiating, monitoring, continuing, and adjusting drug regimens.</a:t>
            </a:r>
          </a:p>
          <a:p>
            <a:pPr lvl="1">
              <a:defRPr/>
            </a:pPr>
            <a:r>
              <a:rPr lang="en-US" altLang="en-US" dirty="0"/>
              <a:t>36 states authorize physician-pharmacist CDTM in any setting (e.g. hospital, clinic, retail pharmacy) as of Dec. 31, 2012.</a:t>
            </a:r>
          </a:p>
          <a:p>
            <a:pPr marL="457200" indent="-457200">
              <a:buFontTx/>
              <a:buAutoNum type="alphaLcParenR"/>
              <a:defRPr/>
            </a:pPr>
            <a:r>
              <a:rPr lang="en-US" altLang="en-US" u="sng" dirty="0"/>
              <a:t>Pharmaceutical care:</a:t>
            </a:r>
          </a:p>
          <a:p>
            <a:pPr lvl="1">
              <a:defRPr/>
            </a:pPr>
            <a:r>
              <a:rPr lang="en-US" altLang="en-US" dirty="0"/>
              <a:t>Care that a patient receives to ensure safe and rational drug use.</a:t>
            </a:r>
          </a:p>
          <a:p>
            <a:pPr marL="457200" indent="-457200">
              <a:buFontTx/>
              <a:buAutoNum type="alphaLcParenR"/>
              <a:defRPr/>
            </a:pPr>
            <a:r>
              <a:rPr lang="en-US" altLang="en-US" u="sng" dirty="0"/>
              <a:t>Medication therapy management (MTM):</a:t>
            </a:r>
          </a:p>
          <a:p>
            <a:pPr lvl="1">
              <a:defRPr/>
            </a:pPr>
            <a:r>
              <a:rPr lang="en-US" altLang="en-US" dirty="0"/>
              <a:t>5 core elements: medication therapy review, personal medication record, medication-related action plan, intervention and/or referral, and documentation and follow-up.</a:t>
            </a:r>
          </a:p>
          <a:p>
            <a:pPr>
              <a:defRPr/>
            </a:pPr>
            <a:endParaRPr lang="en-US" dirty="0"/>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6BEE1F76-9FBF-4A9D-A360-A30A171401FF}" type="slidenum">
              <a:rPr lang="en-US" altLang="en-US" sz="1200" smtClean="0"/>
              <a:pPr/>
              <a:t>23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b="1" u="sng"/>
              <a:t>CANADA</a:t>
            </a:r>
            <a:endParaRPr lang="en-CA" altLang="en-US" b="1" u="sng"/>
          </a:p>
          <a:p>
            <a:endParaRPr lang="en-CA" altLang="en-US" sz="1000"/>
          </a:p>
          <a:p>
            <a:pPr>
              <a:buFontTx/>
              <a:buChar char="•"/>
            </a:pPr>
            <a:r>
              <a:rPr lang="en-US" altLang="en-US"/>
              <a:t>Medical Directives </a:t>
            </a:r>
            <a:r>
              <a:rPr lang="en-CA" altLang="en-US"/>
              <a:t>(Ontario) </a:t>
            </a:r>
            <a:r>
              <a:rPr lang="en-US" altLang="en-US"/>
              <a:t>&amp; Collective Prescriptions </a:t>
            </a:r>
            <a:r>
              <a:rPr lang="en-CA" altLang="en-US"/>
              <a:t>(Québec):</a:t>
            </a:r>
            <a:endParaRPr lang="en-CA" altLang="en-US" sz="1000"/>
          </a:p>
          <a:p>
            <a:pPr lvl="1"/>
            <a:endParaRPr lang="en-CA" altLang="en-US" sz="500"/>
          </a:p>
          <a:p>
            <a:pPr lvl="1"/>
            <a:r>
              <a:rPr lang="en-US" altLang="en-US"/>
              <a:t>-Indirect physician orders to expedite patient care to other competent health professionals.</a:t>
            </a:r>
          </a:p>
          <a:p>
            <a:pPr lvl="1"/>
            <a:r>
              <a:rPr lang="en-US" altLang="en-US"/>
              <a:t>-Applies to a specific patient population who meet specific criteria.</a:t>
            </a:r>
          </a:p>
          <a:p>
            <a:pPr lvl="1"/>
            <a:r>
              <a:rPr lang="en-US" altLang="en-US"/>
              <a:t>-Role specific (e.g., RPh, NP, RD, RN), not person specific, and users within the role must possess the necessary knowledge, skill, and judgment before implementing a medical directive.</a:t>
            </a:r>
          </a:p>
          <a:p>
            <a:pPr lvl="1"/>
            <a:r>
              <a:rPr lang="en-US" altLang="en-US"/>
              <a:t>-Given in advance to enable an implementer to act under specific conditions without a direct assessment by the physician.</a:t>
            </a:r>
          </a:p>
          <a:p>
            <a:endParaRPr lang="en-US" altLang="en-US"/>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14284CCD-0F35-4CB0-A78D-5695557DD110}" type="slidenum">
              <a:rPr lang="en-US" altLang="en-US" sz="1200" smtClean="0"/>
              <a:pPr/>
              <a:t>25</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b="1" u="sng"/>
              <a:t>NEW ZEALAND</a:t>
            </a:r>
            <a:endParaRPr lang="en-CA" altLang="en-US" b="1" u="sng"/>
          </a:p>
          <a:p>
            <a:endParaRPr lang="en-CA" altLang="en-US" sz="1000"/>
          </a:p>
          <a:p>
            <a:pPr>
              <a:buFontTx/>
              <a:buChar char="•"/>
            </a:pPr>
            <a:r>
              <a:rPr lang="en-US" altLang="en-US"/>
              <a:t>Medicines Standing Order Regulations 2002:</a:t>
            </a:r>
            <a:endParaRPr lang="en-CA" altLang="en-US" sz="1000"/>
          </a:p>
          <a:p>
            <a:pPr lvl="1"/>
            <a:endParaRPr lang="en-CA" altLang="en-US" sz="1000"/>
          </a:p>
          <a:p>
            <a:pPr lvl="1"/>
            <a:r>
              <a:rPr lang="en-US" altLang="en-US"/>
              <a:t>-A </a:t>
            </a:r>
            <a:r>
              <a:rPr lang="en-US" altLang="en-US" b="1"/>
              <a:t>written instruction </a:t>
            </a:r>
            <a:r>
              <a:rPr lang="en-US" altLang="en-US"/>
              <a:t>issued by a medical practitioner or dentist that authorizes a specified person or class of people (including pharmacists) who do not have prescribing rights to administer and/or supply specified medicines and some controlled drugs.</a:t>
            </a:r>
          </a:p>
          <a:p>
            <a:pPr lvl="1"/>
            <a:r>
              <a:rPr lang="en-US" altLang="en-US"/>
              <a:t>-The issuer must </a:t>
            </a:r>
            <a:r>
              <a:rPr lang="en-NZ" altLang="en-US"/>
              <a:t>identify the class of persons and the medicine in the standing order.</a:t>
            </a:r>
            <a:endParaRPr lang="en-US" altLang="en-US"/>
          </a:p>
          <a:p>
            <a:pPr lvl="1"/>
            <a:r>
              <a:rPr lang="en-NZ" altLang="en-US"/>
              <a:t>-Persons permitted to supply and administer medicine under a standing order:</a:t>
            </a:r>
            <a:r>
              <a:rPr lang="en-NZ" altLang="en-US" b="1"/>
              <a:t> </a:t>
            </a:r>
            <a:r>
              <a:rPr lang="en-NZ" altLang="en-US"/>
              <a:t>must be limited to persons engaged in the delivery of a health service.</a:t>
            </a:r>
            <a:endParaRPr lang="en-NZ" altLang="en-US" b="1"/>
          </a:p>
          <a:p>
            <a:endParaRPr lang="en-US" altLang="en-US"/>
          </a:p>
          <a:p>
            <a:r>
              <a:rPr lang="en-CA" altLang="en-US" b="1" u="sng"/>
              <a:t>USA</a:t>
            </a:r>
          </a:p>
          <a:p>
            <a:endParaRPr lang="en-CA" altLang="en-US" sz="500"/>
          </a:p>
          <a:p>
            <a:r>
              <a:rPr lang="en-CA" altLang="en-US"/>
              <a:t>“Standing Orders” Program:</a:t>
            </a:r>
          </a:p>
          <a:p>
            <a:endParaRPr lang="en-CA" altLang="en-US" sz="500"/>
          </a:p>
          <a:p>
            <a:pPr lvl="1"/>
            <a:r>
              <a:rPr lang="en-CA" altLang="en-US"/>
              <a:t>-A</a:t>
            </a:r>
            <a:r>
              <a:rPr lang="en-US" altLang="en-US"/>
              <a:t>uthorises pharmacists (and nurses) to administer vaccinations according to an institution- or physician-approved protocol without a physician's exam.</a:t>
            </a:r>
          </a:p>
          <a:p>
            <a:pPr lvl="1"/>
            <a:r>
              <a:rPr lang="en-US" altLang="en-US"/>
              <a:t>-These Standing Order programs have documented improved vaccination rates among adults.</a:t>
            </a:r>
          </a:p>
          <a:p>
            <a:pPr lvl="1"/>
            <a:r>
              <a:rPr lang="en-US" altLang="en-US"/>
              <a:t>-Can be used in inpatient and outpatient facilities, long-term-care facilities, managed-care organizations, assisted living facilities, correctional facilities, pharmacies, adult workplaces, and home health-care agencies.</a:t>
            </a:r>
          </a:p>
          <a:p>
            <a:pPr lvl="1"/>
            <a:r>
              <a:rPr lang="en-US" altLang="en-US"/>
              <a:t>-The Advisory Committee on Immunization Practices (ACIP) recommends standing orders for influenza and pneumococcal vaccinations.</a:t>
            </a:r>
          </a:p>
          <a:p>
            <a:endParaRPr lang="en-US" altLang="en-US"/>
          </a:p>
          <a:p>
            <a:endParaRPr lang="en-US" altLang="en-US"/>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93FE079A-9AFF-435C-9440-1276CE67B963}" type="slidenum">
              <a:rPr lang="en-US" altLang="en-US" sz="1200" smtClean="0"/>
              <a:pPr/>
              <a:t>26</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CA" altLang="en-US" b="1" u="sng"/>
              <a:t>USA</a:t>
            </a:r>
            <a:r>
              <a:rPr lang="en-CA" altLang="en-US" b="1"/>
              <a:t>: Council on Credentialing in Pharmacy (CCP)</a:t>
            </a:r>
          </a:p>
          <a:p>
            <a:endParaRPr lang="en-US" altLang="en-US" sz="500"/>
          </a:p>
          <a:p>
            <a:pPr lvl="1"/>
            <a:r>
              <a:rPr lang="en-US" altLang="en-US" b="1"/>
              <a:t>-Credential</a:t>
            </a:r>
            <a:r>
              <a:rPr lang="en-US" altLang="en-US"/>
              <a:t>: Documented evidence of professional qualifications.</a:t>
            </a:r>
          </a:p>
          <a:p>
            <a:pPr lvl="1"/>
            <a:r>
              <a:rPr lang="en-US" altLang="en-US"/>
              <a:t>-Credentials serve to document the knowledge, skills, and experience of pharmacists and are part of a comprehensive framework that includes professional education, licensure, formal post-licensure training, experience, and certification.</a:t>
            </a:r>
          </a:p>
          <a:p>
            <a:pPr lvl="1"/>
            <a:r>
              <a:rPr lang="en-US" altLang="en-US"/>
              <a:t>-Credentials should be based on demonstrated patient/societal need, sustained demand within the pharmacy profession, and the availability of appropriate education and training programs to support the achievement and maintenance of the credential.</a:t>
            </a:r>
          </a:p>
          <a:p>
            <a:pPr lvl="1"/>
            <a:r>
              <a:rPr lang="en-US" altLang="en-US"/>
              <a:t>-The Council on Credentialing in Pharmacy (CCP) consists of 12 national pharmacy organizations.</a:t>
            </a:r>
          </a:p>
          <a:p>
            <a:endParaRPr lang="en-US" altLang="en-US"/>
          </a:p>
          <a:p>
            <a:r>
              <a:rPr lang="en-CA" altLang="en-US" b="1" u="sng"/>
              <a:t>British Columbia, CANADA</a:t>
            </a:r>
            <a:r>
              <a:rPr lang="en-CA" altLang="en-US" b="1"/>
              <a:t>: </a:t>
            </a:r>
          </a:p>
          <a:p>
            <a:r>
              <a:rPr lang="en-CA" altLang="en-US" b="1"/>
              <a:t>Advanced Practitioner Credentialing</a:t>
            </a:r>
          </a:p>
          <a:p>
            <a:endParaRPr lang="en-US" altLang="en-US" sz="500"/>
          </a:p>
          <a:p>
            <a:pPr lvl="1"/>
            <a:r>
              <a:rPr lang="en-US" altLang="en-US"/>
              <a:t>-Credentialing (certification) is a process of qualifying a specialist.</a:t>
            </a:r>
          </a:p>
          <a:p>
            <a:pPr lvl="1"/>
            <a:r>
              <a:rPr lang="en-US" altLang="en-US"/>
              <a:t>-The National Association of Pharmacy Regulatory Authorities (NAPRA) states that “Certification assures that the pharmacist meets a particular standard in a specific area of practice.”</a:t>
            </a:r>
          </a:p>
          <a:p>
            <a:pPr lvl="1"/>
            <a:r>
              <a:rPr lang="en-US" altLang="en-US"/>
              <a:t>-The pharmacist licensing authority, the College of Pharmacists of British Columbia (CPBC), established an Advanced Practitioner Credentialing Committee (APCC) in November 2001.</a:t>
            </a:r>
          </a:p>
          <a:p>
            <a:pPr lvl="1"/>
            <a:r>
              <a:rPr lang="en-US" altLang="en-US"/>
              <a:t>-The APCC develops and maintains standards for credentialing (certifying) pharmacists in BC who possess advanced education, skills, and experience and are qualified to undertake advanced pharmacy practices.</a:t>
            </a:r>
          </a:p>
          <a:p>
            <a:endParaRPr lang="en-US" altLang="en-US"/>
          </a:p>
        </p:txBody>
      </p:sp>
      <p:sp>
        <p:nvSpPr>
          <p:cNvPr id="67588"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D1DC6AFF-2340-4355-B108-E1FB48CA24DF}" type="slidenum">
              <a:rPr lang="en-US" altLang="en-US" sz="1200" smtClean="0"/>
              <a:pPr/>
              <a:t>27</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CA" altLang="en-US" i="1" u="sng">
                <a:hlinkClick r:id="rId3"/>
              </a:rPr>
              <a:t>http://www.pharmacists.ca/cpha-ca/assets/File/cpha-on-the-issues/DrugShortagesGuide.pdf</a:t>
            </a:r>
            <a:r>
              <a:rPr lang="en-CA" altLang="en-US" i="1"/>
              <a:t> </a:t>
            </a:r>
          </a:p>
        </p:txBody>
      </p:sp>
      <p:sp>
        <p:nvSpPr>
          <p:cNvPr id="68612"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1F7D7FF6-BC85-48CA-9382-F7512B62BF81}" type="slidenum">
              <a:rPr lang="en-US" altLang="en-US" sz="1200" smtClean="0"/>
              <a:pPr/>
              <a:t>28</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b="1" u="sng"/>
              <a:t>UNITED KINGDOM</a:t>
            </a:r>
            <a:endParaRPr lang="en-CA" altLang="en-US" b="1" u="sng"/>
          </a:p>
          <a:p>
            <a:pPr lvl="1"/>
            <a:endParaRPr lang="en-CA" altLang="en-US" sz="1000"/>
          </a:p>
          <a:p>
            <a:pPr lvl="1"/>
            <a:r>
              <a:rPr lang="en-US" altLang="en-US"/>
              <a:t>-UK pharmacists have been authorised since 2002 to administer certain vaccines, including the influenza vaccine, through a Patient Group Direction (PGD) without the requirement for a patient specific prescription written by a medical practitioner.</a:t>
            </a:r>
          </a:p>
          <a:p>
            <a:pPr lvl="1"/>
            <a:r>
              <a:rPr lang="en-US" altLang="en-US"/>
              <a:t>-</a:t>
            </a:r>
            <a:r>
              <a:rPr lang="en-US" altLang="en-US">
                <a:hlinkClick r:id="rId3" action="ppaction://hlinkfile"/>
              </a:rPr>
              <a:t>Patient Group Directions</a:t>
            </a:r>
            <a:r>
              <a:rPr lang="en-US" altLang="en-US"/>
              <a:t> (PGDs) are written instructions for the supply or administration of medicines to groups of patients who may not be individually identified before presentation for treatment. (Patient Group Directions is the legal term for what were known as group protocols). </a:t>
            </a:r>
          </a:p>
          <a:p>
            <a:pPr lvl="1"/>
            <a:r>
              <a:rPr lang="en-US" altLang="en-US" u="sng"/>
              <a:t>http://www.mhra.gov.uk/Howweregulate/Medicines/Availabilityprescribingsellingandsupplyingofmedicines/ExemptionsfromMedicinesActrestrictions/PatientGroupDirectionsintheprivatesector/</a:t>
            </a:r>
          </a:p>
          <a:p>
            <a:pPr lvl="1"/>
            <a:r>
              <a:rPr lang="en-US" altLang="en-US"/>
              <a:t>-Authorisation of PGDs: The patient group direction must be signed by a senior doctor (or, if appropriate, a dentist) and a pharmacist, both of whom should have been involved in developing the direction. Additionally, the patient group direction must be authorised by the relevant appropriate body as set out in the legislation.</a:t>
            </a:r>
          </a:p>
          <a:p>
            <a:pPr lvl="1"/>
            <a:endParaRPr lang="en-US" altLang="en-US" sz="1000"/>
          </a:p>
          <a:p>
            <a:r>
              <a:rPr lang="en-US" altLang="en-US" b="1" u="sng"/>
              <a:t>IRELAND</a:t>
            </a:r>
            <a:endParaRPr lang="en-CA" altLang="en-US" b="1" u="sng"/>
          </a:p>
          <a:p>
            <a:pPr lvl="1"/>
            <a:endParaRPr lang="en-CA" altLang="en-US" sz="1000"/>
          </a:p>
          <a:p>
            <a:pPr lvl="1"/>
            <a:r>
              <a:rPr lang="en-US" altLang="en-US"/>
              <a:t>-Trained pharmacists are involved in the national immunisation programme.</a:t>
            </a:r>
          </a:p>
          <a:p>
            <a:r>
              <a:rPr lang="en-CA" altLang="en-US" u="sng"/>
              <a:t>http://www.immunisation.ie/en/HealthcareProfessionals/ImmunisationGuidelines/</a:t>
            </a:r>
          </a:p>
          <a:p>
            <a:endParaRPr lang="en-CA" altLang="en-US"/>
          </a:p>
          <a:p>
            <a:r>
              <a:rPr lang="en-US" altLang="en-US" b="1" u="sng"/>
              <a:t>AUSTRALIA</a:t>
            </a:r>
            <a:endParaRPr lang="en-CA" altLang="en-US" b="1" u="sng"/>
          </a:p>
          <a:p>
            <a:pPr lvl="1"/>
            <a:endParaRPr lang="en-CA" altLang="en-US" sz="1000"/>
          </a:p>
          <a:p>
            <a:pPr lvl="1"/>
            <a:r>
              <a:rPr lang="en-US" altLang="en-US"/>
              <a:t>The Pharmaceutical Society of Australia have stated they support vaccination as a public health program and will lead the development of immunisation administration training, credentialling for pharmacists and accreditation of sites.</a:t>
            </a:r>
          </a:p>
          <a:p>
            <a:pPr lvl="1"/>
            <a:endParaRPr lang="en-US" altLang="en-US" sz="1000"/>
          </a:p>
          <a:p>
            <a:r>
              <a:rPr lang="en-US" altLang="en-US" b="1" u="sng"/>
              <a:t>PORTUGAL</a:t>
            </a:r>
            <a:endParaRPr lang="en-CA" altLang="en-US" b="1" u="sng"/>
          </a:p>
          <a:p>
            <a:pPr lvl="1"/>
            <a:endParaRPr lang="en-CA" altLang="en-US" sz="1000"/>
          </a:p>
          <a:p>
            <a:pPr lvl="1"/>
            <a:r>
              <a:rPr lang="en-US" altLang="en-US"/>
              <a:t>Following a change in legislation in 2007, a training programme on immunisation delivery was developed for pharmacists to provide a vaccination service through pharmacies.</a:t>
            </a:r>
          </a:p>
          <a:p>
            <a:pPr lvl="1"/>
            <a:r>
              <a:rPr lang="en-US" altLang="en-US"/>
              <a:t>98% of patients stated that pharmacy was their preferred location for vaccination.</a:t>
            </a:r>
          </a:p>
          <a:p>
            <a:endParaRPr lang="en-CA" altLang="en-US"/>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A338B1DA-CB13-4471-8FC7-813D9B73FBB2}" type="slidenum">
              <a:rPr lang="en-US" altLang="en-US" sz="1200" smtClean="0"/>
              <a:pPr/>
              <a:t>29</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CA" b="1" u="sng" dirty="0"/>
              <a:t>CANADA</a:t>
            </a:r>
            <a:r>
              <a:rPr lang="en-CA" dirty="0"/>
              <a:t>: Influenza Vaccine</a:t>
            </a:r>
            <a:endParaRPr lang="en-CA" b="1" u="sng" dirty="0"/>
          </a:p>
          <a:p>
            <a:pPr>
              <a:defRPr/>
            </a:pPr>
            <a:endParaRPr lang="en-CA" sz="1000" dirty="0"/>
          </a:p>
          <a:p>
            <a:pPr>
              <a:defRPr/>
            </a:pPr>
            <a:r>
              <a:rPr lang="en-CA" dirty="0"/>
              <a:t>-8 influenza vaccines are authorized for use in Canada</a:t>
            </a:r>
            <a:r>
              <a:rPr lang="en-CA" dirty="0">
                <a:sym typeface="Wingdings" panose="05000000000000000000" pitchFamily="2" charset="2"/>
              </a:rPr>
              <a:t>:</a:t>
            </a:r>
          </a:p>
          <a:p>
            <a:pPr lvl="1">
              <a:defRPr/>
            </a:pPr>
            <a:r>
              <a:rPr lang="en-CA" dirty="0" err="1"/>
              <a:t>Fluviral</a:t>
            </a:r>
            <a:r>
              <a:rPr lang="en-CA" dirty="0"/>
              <a:t>, </a:t>
            </a:r>
            <a:r>
              <a:rPr lang="en-CA" dirty="0" err="1"/>
              <a:t>Vaxigrip</a:t>
            </a:r>
            <a:r>
              <a:rPr lang="en-CA" dirty="0"/>
              <a:t>, </a:t>
            </a:r>
            <a:r>
              <a:rPr lang="en-CA" dirty="0" err="1"/>
              <a:t>Agriflu</a:t>
            </a:r>
            <a:r>
              <a:rPr lang="en-CA" dirty="0"/>
              <a:t>, </a:t>
            </a:r>
            <a:r>
              <a:rPr lang="en-CA" dirty="0" err="1"/>
              <a:t>Influvac</a:t>
            </a:r>
            <a:r>
              <a:rPr lang="en-CA" dirty="0"/>
              <a:t>, </a:t>
            </a:r>
            <a:r>
              <a:rPr lang="en-CA" dirty="0" err="1"/>
              <a:t>Intanza</a:t>
            </a:r>
            <a:r>
              <a:rPr lang="en-CA" dirty="0"/>
              <a:t>, </a:t>
            </a:r>
            <a:r>
              <a:rPr lang="en-CA" dirty="0" err="1"/>
              <a:t>Fluad</a:t>
            </a:r>
            <a:r>
              <a:rPr lang="en-CA" dirty="0"/>
              <a:t>, </a:t>
            </a:r>
            <a:r>
              <a:rPr lang="en-CA" dirty="0" err="1"/>
              <a:t>Fluzone</a:t>
            </a:r>
            <a:r>
              <a:rPr lang="en-CA" dirty="0"/>
              <a:t>, </a:t>
            </a:r>
            <a:r>
              <a:rPr lang="en-CA" dirty="0" err="1"/>
              <a:t>FluMist</a:t>
            </a:r>
            <a:r>
              <a:rPr lang="en-CA" dirty="0"/>
              <a:t>.</a:t>
            </a:r>
            <a:endParaRPr lang="en-US" dirty="0"/>
          </a:p>
          <a:p>
            <a:pPr marL="57150">
              <a:defRPr/>
            </a:pPr>
            <a:endParaRPr lang="en-CA" sz="1000" dirty="0"/>
          </a:p>
          <a:p>
            <a:pPr>
              <a:defRPr/>
            </a:pPr>
            <a:r>
              <a:rPr lang="en-CA" dirty="0"/>
              <a:t>-Provinces in which pharmacists are allowed to administer the influenza vaccine</a:t>
            </a:r>
            <a:r>
              <a:rPr lang="en-CA" dirty="0">
                <a:sym typeface="Wingdings" panose="05000000000000000000" pitchFamily="2" charset="2"/>
              </a:rPr>
              <a:t>:</a:t>
            </a:r>
          </a:p>
          <a:p>
            <a:pPr lvl="1">
              <a:defRPr/>
            </a:pPr>
            <a:r>
              <a:rPr lang="en-CA" dirty="0"/>
              <a:t>BC, AB, MB, ON, QC, NB, NS.</a:t>
            </a:r>
            <a:endParaRPr lang="en-CA" b="1" u="sng" dirty="0"/>
          </a:p>
          <a:p>
            <a:pPr>
              <a:defRPr/>
            </a:pPr>
            <a:endParaRPr lang="en-CA" altLang="en-US" dirty="0"/>
          </a:p>
          <a:p>
            <a:pPr>
              <a:defRPr/>
            </a:pPr>
            <a:r>
              <a:rPr lang="en-CA" altLang="en-US" b="1" u="sng" dirty="0"/>
              <a:t>USA</a:t>
            </a:r>
          </a:p>
          <a:p>
            <a:pPr>
              <a:defRPr/>
            </a:pPr>
            <a:endParaRPr lang="en-CA" altLang="en-US" sz="1000" dirty="0"/>
          </a:p>
          <a:p>
            <a:pPr>
              <a:defRPr/>
            </a:pPr>
            <a:r>
              <a:rPr lang="en-CA" altLang="en-US" u="sng" dirty="0"/>
              <a:t>American Pharmacists Association</a:t>
            </a:r>
            <a:r>
              <a:rPr lang="en-CA" altLang="en-US" dirty="0"/>
              <a:t>: Guideline 3 – Quality: Pharmacists must achieve and maintain competency to administer immunizations</a:t>
            </a:r>
          </a:p>
          <a:p>
            <a:pPr>
              <a:defRPr/>
            </a:pPr>
            <a:endParaRPr lang="en-CA" altLang="en-US" sz="1000" dirty="0"/>
          </a:p>
          <a:p>
            <a:pPr lvl="1" algn="just">
              <a:defRPr/>
            </a:pPr>
            <a:r>
              <a:rPr lang="en-CA" altLang="en-US" dirty="0"/>
              <a:t>-Pharmacists should administer vaccines only after being properly trained in emergency responses to adverse events and should provide this service only in settings equipped with epinephrine and related supplies.</a:t>
            </a:r>
          </a:p>
          <a:p>
            <a:pPr lvl="1" algn="just">
              <a:defRPr/>
            </a:pPr>
            <a:r>
              <a:rPr lang="en-CA" altLang="en-US" dirty="0"/>
              <a:t>-Pharmacists should receive additional education and training on current immunization recommendations, schedules, and technique at least annually.</a:t>
            </a:r>
          </a:p>
          <a:p>
            <a:pPr>
              <a:defRPr/>
            </a:pPr>
            <a:r>
              <a:rPr lang="en-CA" altLang="en-US" i="1" u="sng" dirty="0">
                <a:hlinkClick r:id="rId3"/>
              </a:rPr>
              <a:t>https://www.pharmacist.com/sites/.../HOD_APhA_Policy_Manual_0.pdf</a:t>
            </a:r>
            <a:r>
              <a:rPr lang="en-CA" altLang="en-US" i="1" dirty="0"/>
              <a:t> </a:t>
            </a:r>
            <a:endParaRPr lang="en-CA" altLang="en-US" dirty="0"/>
          </a:p>
          <a:p>
            <a:pPr>
              <a:defRPr/>
            </a:pPr>
            <a:endParaRPr lang="en-CA" altLang="en-US" dirty="0"/>
          </a:p>
          <a:p>
            <a:pPr>
              <a:defRPr/>
            </a:pPr>
            <a:r>
              <a:rPr lang="en-CA" altLang="en-US" u="sng" dirty="0"/>
              <a:t>National Pharmacy Response Teams</a:t>
            </a:r>
            <a:r>
              <a:rPr lang="en-CA" altLang="en-US" dirty="0"/>
              <a:t>:</a:t>
            </a:r>
          </a:p>
          <a:p>
            <a:pPr>
              <a:defRPr/>
            </a:pPr>
            <a:endParaRPr lang="en-CA" altLang="en-US" sz="1000" dirty="0"/>
          </a:p>
          <a:p>
            <a:pPr lvl="1">
              <a:defRPr/>
            </a:pPr>
            <a:r>
              <a:rPr lang="en-CA" altLang="en-US" dirty="0"/>
              <a:t>-Pharmacists immunizing for the chemoprophylaxis of Americans.</a:t>
            </a:r>
          </a:p>
          <a:p>
            <a:pPr lvl="1">
              <a:defRPr/>
            </a:pPr>
            <a:r>
              <a:rPr lang="en-CA" altLang="en-US" dirty="0"/>
              <a:t>-Located in 3 geographical areas of the United States: Eastern, Central and Western areas.</a:t>
            </a:r>
          </a:p>
          <a:p>
            <a:pPr lvl="1">
              <a:defRPr/>
            </a:pPr>
            <a:r>
              <a:rPr lang="en-CA" altLang="en-US" dirty="0"/>
              <a:t>-When activated as Federal employees, their licensure and certification are recognized in all States (talked about later in Human Resources Management: Pharmacist Licensure/Registration Mobility)</a:t>
            </a:r>
          </a:p>
          <a:p>
            <a:pPr>
              <a:defRPr/>
            </a:pPr>
            <a:endParaRPr lang="en-US" dirty="0"/>
          </a:p>
          <a:p>
            <a:pPr>
              <a:defRPr/>
            </a:pPr>
            <a:r>
              <a:rPr lang="en-CA" altLang="en-US" u="sng" dirty="0"/>
              <a:t>New York State Education Department</a:t>
            </a:r>
            <a:r>
              <a:rPr lang="en-CA" altLang="en-US" dirty="0"/>
              <a:t>, Regulations of the Commissioner, Part 63, Pharmacy, 2009: </a:t>
            </a:r>
          </a:p>
          <a:p>
            <a:pPr>
              <a:defRPr/>
            </a:pPr>
            <a:r>
              <a:rPr lang="en-CA" altLang="en-US" sz="1800" dirty="0"/>
              <a:t>A certified pharmacist may administer the following authorized immunization agents to persons 18 years or older:</a:t>
            </a:r>
          </a:p>
          <a:p>
            <a:pPr>
              <a:defRPr/>
            </a:pPr>
            <a:endParaRPr lang="en-CA" altLang="en-US" sz="1000" dirty="0"/>
          </a:p>
          <a:p>
            <a:pPr lvl="1">
              <a:defRPr/>
            </a:pPr>
            <a:r>
              <a:rPr lang="en-CA" altLang="en-US" dirty="0"/>
              <a:t>Immunizing agents to prevent influenza, pneumococcal disease, or meningococcal disease pursuant to a patient-specific order or a non-patient specific order.</a:t>
            </a:r>
          </a:p>
          <a:p>
            <a:pPr lvl="1">
              <a:defRPr/>
            </a:pPr>
            <a:r>
              <a:rPr lang="en-CA" altLang="en-US" dirty="0"/>
              <a:t>Immunizing agents to prevent acute herpes zoster, pursuant to a patient specific order.</a:t>
            </a:r>
          </a:p>
          <a:p>
            <a:pPr lvl="1">
              <a:defRPr/>
            </a:pPr>
            <a:r>
              <a:rPr lang="en-CA" altLang="en-US" dirty="0"/>
              <a:t>Allows pharmacists to administer tetanus toxoid-containing vaccines, including those also containing diphtheria and pertussis vaccines, to persons 18 years of age or older within the federally declared counties.</a:t>
            </a:r>
          </a:p>
          <a:p>
            <a:pPr>
              <a:defRPr/>
            </a:pPr>
            <a:endParaRPr lang="en-US" dirty="0"/>
          </a:p>
          <a:p>
            <a:pPr>
              <a:defRPr/>
            </a:pPr>
            <a:r>
              <a:rPr lang="en-CA" altLang="en-US" dirty="0"/>
              <a:t>Rule 21 NCAC 46.2502 – </a:t>
            </a:r>
            <a:r>
              <a:rPr lang="en-CA" altLang="en-US" u="sng" dirty="0"/>
              <a:t>North Carolina Board of Pharmacy</a:t>
            </a:r>
            <a:r>
              <a:rPr lang="en-CA" altLang="en-US" dirty="0">
                <a:sym typeface="Wingdings" pitchFamily="2" charset="2"/>
              </a:rPr>
              <a:t>:</a:t>
            </a:r>
            <a:endParaRPr lang="en-CA" altLang="en-US" dirty="0"/>
          </a:p>
          <a:p>
            <a:pPr>
              <a:defRPr/>
            </a:pPr>
            <a:endParaRPr lang="en-CA" altLang="en-US" sz="1000" dirty="0"/>
          </a:p>
          <a:p>
            <a:pPr lvl="1" algn="just">
              <a:defRPr/>
            </a:pPr>
            <a:r>
              <a:rPr lang="en-CA" altLang="en-US" sz="1800" dirty="0"/>
              <a:t>Pharmacists must: </a:t>
            </a:r>
          </a:p>
          <a:p>
            <a:pPr lvl="1" algn="just">
              <a:defRPr/>
            </a:pPr>
            <a:r>
              <a:rPr lang="en-CA" altLang="en-US" sz="1800" dirty="0"/>
              <a:t>Follow a written protocol for administration of influenza, pneumococcal, and zoster vaccines and for the treatment of severe adverse events following administration.</a:t>
            </a:r>
          </a:p>
          <a:p>
            <a:pPr lvl="1" algn="just">
              <a:defRPr/>
            </a:pPr>
            <a:r>
              <a:rPr lang="en-CA" altLang="en-US" sz="1800" dirty="0"/>
              <a:t>Maintain written policies and procedures for handling and disposal of used or contaminated equipment and supplies.</a:t>
            </a:r>
          </a:p>
          <a:p>
            <a:pPr lvl="1" algn="just">
              <a:defRPr/>
            </a:pPr>
            <a:r>
              <a:rPr lang="en-CA" altLang="en-US" sz="1800" dirty="0"/>
              <a:t>Give the appropriate, most current vaccine information.</a:t>
            </a:r>
          </a:p>
          <a:p>
            <a:pPr lvl="1" algn="just">
              <a:defRPr/>
            </a:pPr>
            <a:r>
              <a:rPr lang="en-CA" altLang="en-US" sz="1800" dirty="0"/>
              <a:t>Report adverse events.</a:t>
            </a:r>
          </a:p>
          <a:p>
            <a:pPr lvl="1" algn="just">
              <a:defRPr/>
            </a:pPr>
            <a:r>
              <a:rPr lang="en-CA" altLang="en-US" sz="1800" dirty="0"/>
              <a:t>Not administer vaccines to patients under 18 years of age or have no primary care provider.</a:t>
            </a:r>
          </a:p>
          <a:p>
            <a:pPr lvl="1" algn="just">
              <a:defRPr/>
            </a:pPr>
            <a:r>
              <a:rPr lang="en-CA" altLang="en-US" sz="1800" dirty="0"/>
              <a:t>Report all vaccines administered.</a:t>
            </a:r>
          </a:p>
          <a:p>
            <a:pPr>
              <a:defRPr/>
            </a:pPr>
            <a:endParaRPr lang="en-US" dirty="0"/>
          </a:p>
          <a:p>
            <a:pPr>
              <a:defRPr/>
            </a:pPr>
            <a:r>
              <a:rPr lang="en-CA" altLang="en-US" u="sng" dirty="0"/>
              <a:t>Ohio State Board of Pharmacy</a:t>
            </a:r>
            <a:r>
              <a:rPr lang="en-CA" altLang="en-US" dirty="0"/>
              <a:t>: </a:t>
            </a:r>
            <a:endParaRPr lang="en-CA" altLang="en-US" sz="1800" dirty="0"/>
          </a:p>
          <a:p>
            <a:pPr>
              <a:defRPr/>
            </a:pPr>
            <a:endParaRPr lang="en-CA" altLang="en-US" sz="500" dirty="0"/>
          </a:p>
          <a:p>
            <a:pPr lvl="1">
              <a:defRPr/>
            </a:pPr>
            <a:r>
              <a:rPr lang="en-CA" altLang="en-US" dirty="0"/>
              <a:t>As of June 9, 2014, licensed pharmacists are permitted to administer the measles, mumps, and rubella (MMR) vaccine to individuals 18 years and older pursuant Amended Emergency Rule 4729-5-38.</a:t>
            </a:r>
          </a:p>
          <a:p>
            <a:pPr lvl="1">
              <a:defRPr/>
            </a:pPr>
            <a:r>
              <a:rPr lang="en-CA" altLang="en-US" dirty="0"/>
              <a:t>As of May 22, 2014, trained Ohio pharmacists may administer </a:t>
            </a:r>
            <a:r>
              <a:rPr lang="en-CA" altLang="en-US" dirty="0" err="1"/>
              <a:t>Zostavax</a:t>
            </a:r>
            <a:r>
              <a:rPr lang="en-CA" altLang="en-US" dirty="0"/>
              <a:t> (herpes zoster vaccine) </a:t>
            </a:r>
            <a:r>
              <a:rPr lang="en-CA" altLang="en-US" b="1" dirty="0"/>
              <a:t>without</a:t>
            </a:r>
            <a:r>
              <a:rPr lang="en-CA" altLang="en-US" dirty="0"/>
              <a:t> a prescription. The patient receiving the vaccine must meet the age criteria listed in the FDA-approved labeling.</a:t>
            </a:r>
          </a:p>
          <a:p>
            <a:pPr lvl="1">
              <a:defRPr/>
            </a:pPr>
            <a:r>
              <a:rPr lang="en-CA" altLang="en-US" dirty="0"/>
              <a:t>Pharmacists administer these vaccines must meet the training requirements of Ohio Board of Pharmacy Rule 4729-5-36, and work under a physician-established protocol.</a:t>
            </a:r>
          </a:p>
          <a:p>
            <a:pPr>
              <a:spcBef>
                <a:spcPct val="0"/>
              </a:spcBef>
              <a:defRPr/>
            </a:pPr>
            <a:r>
              <a:rPr lang="en-CA" altLang="en-US" i="1" dirty="0">
                <a:hlinkClick r:id="rId4"/>
              </a:rPr>
              <a:t>http://www.ohiopharmacists.org/aws/OPA/pt/sd/news_article/1604/_PARENT/layout_interior_details/true</a:t>
            </a:r>
            <a:r>
              <a:rPr lang="en-CA" altLang="en-US" i="1" dirty="0"/>
              <a:t> </a:t>
            </a:r>
          </a:p>
          <a:p>
            <a:pPr>
              <a:spcBef>
                <a:spcPct val="0"/>
              </a:spcBef>
              <a:defRPr/>
            </a:pPr>
            <a:r>
              <a:rPr lang="en-CA" altLang="en-US" i="1" u="sng" dirty="0">
                <a:hlinkClick r:id="rId5"/>
              </a:rPr>
              <a:t>http://pharmacy.ohio.gov/Documents/Pubs/Special/Pharmacists%20Can%20Now%20Administer%20the%20Measles,%20Mumps,%20and%20Rubella%20%28MMR%29%20Vaccine.pdf</a:t>
            </a:r>
            <a:r>
              <a:rPr lang="en-CA" altLang="en-US" i="1" u="sng" dirty="0"/>
              <a:t> </a:t>
            </a:r>
          </a:p>
          <a:p>
            <a:pPr>
              <a:spcBef>
                <a:spcPct val="0"/>
              </a:spcBef>
              <a:defRPr/>
            </a:pPr>
            <a:r>
              <a:rPr lang="en-CA" altLang="en-US" i="1" dirty="0">
                <a:hlinkClick r:id="rId6"/>
              </a:rPr>
              <a:t>http://pharmacy.ohio.gov/Documents/LawsRules/RuleChanges/Guidance%20Document%20for%20Pharmacist%20Administration%20of%20Zostavax%20%28Herpes%20Zoster%20Vaccine%29.pdf</a:t>
            </a:r>
            <a:r>
              <a:rPr lang="en-CA" altLang="en-US" i="1" dirty="0"/>
              <a:t> </a:t>
            </a:r>
          </a:p>
          <a:p>
            <a:pPr>
              <a:defRPr/>
            </a:pPr>
            <a:endParaRPr lang="en-US" dirty="0"/>
          </a:p>
          <a:p>
            <a:pPr>
              <a:defRPr/>
            </a:pPr>
            <a:endParaRPr lang="en-US" dirty="0"/>
          </a:p>
        </p:txBody>
      </p:sp>
      <p:sp>
        <p:nvSpPr>
          <p:cNvPr id="70660"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05CE117C-07AC-41F0-B6BF-A8E82C31E3AB}" type="slidenum">
              <a:rPr lang="en-US" altLang="en-US" sz="1200" smtClean="0"/>
              <a:pPr/>
              <a:t>30</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b="1" u="sng"/>
              <a:t>CANADA</a:t>
            </a:r>
            <a:endParaRPr lang="en-US" altLang="en-US"/>
          </a:p>
          <a:p>
            <a:endParaRPr lang="en-US" altLang="en-US" sz="1000"/>
          </a:p>
          <a:p>
            <a:r>
              <a:rPr lang="en-US" altLang="en-US"/>
              <a:t>Walkerton, Ontario Outbreak:</a:t>
            </a:r>
            <a:endParaRPr lang="en-CA" altLang="en-US">
              <a:sym typeface="Wingdings" pitchFamily="2" charset="2"/>
            </a:endParaRPr>
          </a:p>
          <a:p>
            <a:pPr lvl="1"/>
            <a:r>
              <a:rPr lang="en-US" altLang="en-US"/>
              <a:t>-Rain washed cattle manure into a town well and subsequently contaminated the drinking water with E. coli.</a:t>
            </a:r>
          </a:p>
          <a:p>
            <a:pPr lvl="1"/>
            <a:r>
              <a:rPr lang="en-US" altLang="en-US"/>
              <a:t>-Monitoring over-the-counter (OTC) drug (such as </a:t>
            </a:r>
            <a:r>
              <a:rPr lang="en-CA" altLang="en-US"/>
              <a:t>anti-nausea and anti-diarrhea) sales</a:t>
            </a:r>
            <a:r>
              <a:rPr lang="en-US" altLang="en-US"/>
              <a:t> could provide a timely syndromic surveillance method of detecting outbreaks of gastrointestinal illness related to Canadian water contamination cases by Cryptosporidium, E.coli O157:H7 and Campylobacter.</a:t>
            </a:r>
          </a:p>
          <a:p>
            <a:pPr lvl="1"/>
            <a:r>
              <a:rPr lang="en-US" altLang="en-US"/>
              <a:t>-Local weekly pharmacy sales of OTC products were comparable to the outbreak epidemic curves. Statistical control tests on the sales data indicated the start of the outbreak periods.</a:t>
            </a:r>
          </a:p>
          <a:p>
            <a:endParaRPr lang="en-US" altLang="en-US"/>
          </a:p>
          <a:p>
            <a:r>
              <a:rPr lang="en-US" altLang="en-US" b="1" u="sng"/>
              <a:t>JAPAN</a:t>
            </a:r>
            <a:endParaRPr lang="en-CA" altLang="en-US" b="1" u="sng"/>
          </a:p>
          <a:p>
            <a:endParaRPr lang="en-CA" altLang="en-US">
              <a:sym typeface="Wingdings" pitchFamily="2" charset="2"/>
            </a:endParaRPr>
          </a:p>
          <a:p>
            <a:pPr lvl="1"/>
            <a:r>
              <a:rPr lang="en-US" altLang="en-US"/>
              <a:t>-Using data on sales of over-the- counter (OTC) medications as part of a routine syndromic surveillance system aimed at early detection of infections of public health concern.</a:t>
            </a:r>
          </a:p>
          <a:p>
            <a:pPr lvl="1"/>
            <a:r>
              <a:rPr lang="en-US" altLang="en-US"/>
              <a:t>-Cold &amp; flu medicines are always on demand and account for a significant share of the OTC segment.</a:t>
            </a:r>
          </a:p>
          <a:p>
            <a:pPr lvl="1"/>
            <a:r>
              <a:rPr lang="en-US" altLang="en-US"/>
              <a:t>-There is a correlation between OTC medication sales used to treat the common cold and concurrent influenza activity.</a:t>
            </a:r>
          </a:p>
          <a:p>
            <a:pPr lvl="1"/>
            <a:r>
              <a:rPr lang="en-US" altLang="en-US"/>
              <a:t>-But analysis of </a:t>
            </a:r>
            <a:r>
              <a:rPr lang="en-CA" altLang="en-US"/>
              <a:t>OTC medication </a:t>
            </a:r>
            <a:r>
              <a:rPr lang="en-US" altLang="en-US"/>
              <a:t>sales data alone is not sufficient to determine influenza activity.</a:t>
            </a:r>
            <a:endParaRPr lang="en-CA" altLang="en-US"/>
          </a:p>
          <a:p>
            <a:pPr lvl="1"/>
            <a:endParaRPr lang="en-CA" altLang="en-US"/>
          </a:p>
          <a:p>
            <a:r>
              <a:rPr lang="en-US" altLang="en-US" b="1" u="sng"/>
              <a:t>New York, USA</a:t>
            </a:r>
            <a:endParaRPr lang="en-US" altLang="en-US"/>
          </a:p>
          <a:p>
            <a:endParaRPr lang="en-US" altLang="en-US"/>
          </a:p>
          <a:p>
            <a:pPr lvl="1"/>
            <a:r>
              <a:rPr lang="en-US" altLang="en-US"/>
              <a:t>-New York City Department of Health and Mental Hygiene (DOHMH) has tracked OTC sales from New York City pharmacies to enhance the detection of natural and intentional infectious disease outbreaks.</a:t>
            </a:r>
          </a:p>
          <a:p>
            <a:pPr lvl="1"/>
            <a:r>
              <a:rPr lang="en-US" altLang="en-US"/>
              <a:t>-Influenza-like illness drug category includes cough and influenza medications whose sales correlate strongly with annual influenza epidemics.</a:t>
            </a:r>
          </a:p>
          <a:p>
            <a:pPr lvl="1"/>
            <a:r>
              <a:rPr lang="en-US" altLang="en-US"/>
              <a:t>-Antidiarrheal medication sales were more sensitive to increases in GI illnesses caused by norovirus and influenza than by rotavirus.</a:t>
            </a:r>
          </a:p>
          <a:p>
            <a:pPr lvl="1"/>
            <a:r>
              <a:rPr lang="en-US" altLang="en-US"/>
              <a:t>-OTC medication sales can be considered as an adjunct syndromic surveillance system.</a:t>
            </a:r>
          </a:p>
          <a:p>
            <a:endParaRPr lang="en-US" altLang="en-US"/>
          </a:p>
        </p:txBody>
      </p:sp>
      <p:sp>
        <p:nvSpPr>
          <p:cNvPr id="71684"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66C23AB6-1C4D-4B9A-A380-6B254730F5FB}" type="slidenum">
              <a:rPr lang="en-US" altLang="en-US" sz="1200" smtClean="0"/>
              <a:pPr/>
              <a:t>34</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CA" altLang="en-US" u="sng"/>
              <a:t>Recognition of Non-Resident </a:t>
            </a:r>
            <a:r>
              <a:rPr lang="en-CA" altLang="en-US" i="1" u="sng"/>
              <a:t>Pharmacist</a:t>
            </a:r>
            <a:r>
              <a:rPr lang="en-CA" altLang="en-US" u="sng"/>
              <a:t> Licensure</a:t>
            </a:r>
            <a:endParaRPr lang="en-US" altLang="en-US" b="1" u="sng"/>
          </a:p>
          <a:p>
            <a:endParaRPr lang="en-CA" altLang="en-US" sz="1000"/>
          </a:p>
          <a:p>
            <a:r>
              <a:rPr lang="en-CA" altLang="en-US" b="1" u="sng"/>
              <a:t>CANADA</a:t>
            </a:r>
            <a:r>
              <a:rPr lang="en-CA" altLang="en-US"/>
              <a:t>:</a:t>
            </a:r>
          </a:p>
          <a:p>
            <a:pPr lvl="1"/>
            <a:endParaRPr lang="en-US" altLang="en-US" sz="1000"/>
          </a:p>
          <a:p>
            <a:pPr lvl="1"/>
            <a:r>
              <a:rPr lang="en-US" altLang="en-US"/>
              <a:t>-July 6</a:t>
            </a:r>
            <a:r>
              <a:rPr lang="en-US" altLang="en-US" baseline="30000"/>
              <a:t>th</a:t>
            </a:r>
            <a:r>
              <a:rPr lang="en-US" altLang="en-US"/>
              <a:t>, 2009: 12 Canadian pharmacy regulatory authorities (excluding Nunavut) approved and signed the Mobility Agreement for Canadian Pharmacists (MACP) under NAPRA (National Association of Pharmacy Regulatory Authorities).</a:t>
            </a:r>
          </a:p>
          <a:p>
            <a:pPr lvl="1"/>
            <a:r>
              <a:rPr lang="en-US" altLang="en-US"/>
              <a:t>-Facilitates the movement of pharmacists across Canada without imposing unreasonable or discriminatory requirements.</a:t>
            </a:r>
          </a:p>
          <a:p>
            <a:endParaRPr lang="en-CA" altLang="en-US" u="sng"/>
          </a:p>
          <a:p>
            <a:r>
              <a:rPr lang="en-CA" altLang="en-US" b="1" u="sng"/>
              <a:t>USA</a:t>
            </a:r>
            <a:r>
              <a:rPr lang="en-CA" altLang="en-US" u="sng"/>
              <a:t>:</a:t>
            </a:r>
          </a:p>
          <a:p>
            <a:r>
              <a:rPr lang="en-CA" altLang="en-US" u="sng"/>
              <a:t>National Pharmacy Response Teams</a:t>
            </a:r>
            <a:r>
              <a:rPr lang="en-CA" altLang="en-US"/>
              <a:t>:</a:t>
            </a:r>
          </a:p>
          <a:p>
            <a:endParaRPr lang="en-CA" altLang="en-US" sz="1000"/>
          </a:p>
          <a:p>
            <a:pPr lvl="1"/>
            <a:r>
              <a:rPr lang="en-CA" altLang="en-US"/>
              <a:t>-Pharmacists immunizing for the chemoprophylaxis of Americans.</a:t>
            </a:r>
          </a:p>
          <a:p>
            <a:pPr lvl="1"/>
            <a:r>
              <a:rPr lang="en-CA" altLang="en-US"/>
              <a:t>-Located in 3 geographical areas of the United States: Eastern, Central and Western areas.</a:t>
            </a:r>
          </a:p>
          <a:p>
            <a:pPr lvl="1"/>
            <a:r>
              <a:rPr lang="en-CA" altLang="en-US"/>
              <a:t>-When activated as Federal employees, their licensure and certification are recognized in all States.</a:t>
            </a:r>
          </a:p>
          <a:p>
            <a:endParaRPr lang="en-US" altLang="en-US"/>
          </a:p>
          <a:p>
            <a:endParaRPr lang="en-US" altLang="en-US"/>
          </a:p>
        </p:txBody>
      </p:sp>
      <p:sp>
        <p:nvSpPr>
          <p:cNvPr id="72708"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3AC7D716-1885-4450-8E02-EE962F06040B}" type="slidenum">
              <a:rPr lang="en-US" altLang="en-US" sz="1200" smtClean="0"/>
              <a:pPr/>
              <a:t>39</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CA" altLang="en-US" b="1" u="sng"/>
              <a:t>AUSTRALIA</a:t>
            </a:r>
          </a:p>
          <a:p>
            <a:endParaRPr lang="en-CA" altLang="en-US" b="1" u="sng"/>
          </a:p>
          <a:p>
            <a:r>
              <a:rPr lang="en-US" altLang="en-US" b="1"/>
              <a:t>Emergency relocation of a pharmacy</a:t>
            </a:r>
            <a:r>
              <a:rPr lang="en-CA" altLang="en-US"/>
              <a:t>:  </a:t>
            </a:r>
          </a:p>
          <a:p>
            <a:endParaRPr lang="en-CA" altLang="en-US"/>
          </a:p>
          <a:p>
            <a:pPr lvl="1" algn="just"/>
            <a:r>
              <a:rPr lang="en-US" altLang="en-US"/>
              <a:t>-Pharmacists seeking to temporarily relocate their approved pharmacy due to damage should send an email to the Department of Human Services (DHS), quoting the name of the affected pharmacy, its current PBS approval number, addresses of the current and temporary premises, and expected timeframe for return to the approved premises. </a:t>
            </a:r>
            <a:endParaRPr lang="en-CA" altLang="en-US"/>
          </a:p>
          <a:p>
            <a:endParaRPr lang="en-US" altLang="en-US"/>
          </a:p>
          <a:p>
            <a:r>
              <a:rPr lang="en-US" altLang="en-US" b="1" u="sng"/>
              <a:t>USA</a:t>
            </a:r>
            <a:r>
              <a:rPr lang="en-US" altLang="en-US"/>
              <a:t>: </a:t>
            </a:r>
          </a:p>
          <a:p>
            <a:endParaRPr lang="en-US" altLang="en-US"/>
          </a:p>
          <a:p>
            <a:r>
              <a:rPr lang="en-CA" altLang="en-US" u="sng"/>
              <a:t>Recognition of Non-Resident </a:t>
            </a:r>
            <a:r>
              <a:rPr lang="en-CA" altLang="en-US" i="1" u="sng"/>
              <a:t>Pharmacy</a:t>
            </a:r>
            <a:r>
              <a:rPr lang="en-CA" altLang="en-US" u="sng"/>
              <a:t> Licensure</a:t>
            </a:r>
            <a:endParaRPr lang="en-US" altLang="en-US" b="1" u="sng"/>
          </a:p>
          <a:p>
            <a:endParaRPr lang="en-CA" altLang="en-US" sz="1000"/>
          </a:p>
          <a:p>
            <a:r>
              <a:rPr lang="en-CA" altLang="en-US"/>
              <a:t>Iowa, U.S.:</a:t>
            </a:r>
          </a:p>
          <a:p>
            <a:pPr lvl="1" algn="just"/>
            <a:r>
              <a:rPr lang="en-US" altLang="en-US"/>
              <a:t>A nonresident pharmacy shall apply for and obtain a nonresident pharmacy license from the Board prior to providing prescription drugs, devices, or pharmacy services to ultimate users in this State. </a:t>
            </a:r>
          </a:p>
          <a:p>
            <a:pPr lvl="1" algn="just"/>
            <a:r>
              <a:rPr lang="en-US" altLang="en-US"/>
              <a:t>Nonresident pharmacy licenses shall be renewed by December 31 of each year</a:t>
            </a:r>
            <a:r>
              <a:rPr lang="en-CA" altLang="en-US"/>
              <a:t>.</a:t>
            </a:r>
          </a:p>
          <a:p>
            <a:endParaRPr lang="en-US" altLang="en-US" sz="1000"/>
          </a:p>
          <a:p>
            <a:r>
              <a:rPr lang="en-US" altLang="en-US"/>
              <a:t>Delaware, U.S.:</a:t>
            </a:r>
          </a:p>
          <a:p>
            <a:pPr lvl="1" algn="just"/>
            <a:r>
              <a:rPr lang="en-US" altLang="en-US"/>
              <a:t>A pharmacy located outside Delaware must hold a Delaware Non-Resident Pharmacy permit (by filling out an application form) in order to ship, mail, or deliver, in any manner, any controlled substance or prescription drug to a patient in Delaware.</a:t>
            </a:r>
          </a:p>
        </p:txBody>
      </p:sp>
      <p:sp>
        <p:nvSpPr>
          <p:cNvPr id="73732"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52BA7568-ABAA-407B-A7DC-FCD42A893103}" type="slidenum">
              <a:rPr lang="en-US" altLang="en-US" sz="1200" smtClean="0"/>
              <a:pPr/>
              <a:t>41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u="sng" dirty="0"/>
              <a:t>Canada</a:t>
            </a:r>
          </a:p>
          <a:p>
            <a:pPr>
              <a:defRPr/>
            </a:pPr>
            <a:endParaRPr lang="en-US" dirty="0"/>
          </a:p>
          <a:p>
            <a:pPr>
              <a:defRPr/>
            </a:pPr>
            <a:r>
              <a:rPr lang="en-US" dirty="0">
                <a:solidFill>
                  <a:srgbClr val="181E5A"/>
                </a:solidFill>
                <a:latin typeface="Times" panose="02020603050405020304" pitchFamily="18" charset="0"/>
                <a:cs typeface="Times" panose="02020603050405020304" pitchFamily="18" charset="0"/>
              </a:rPr>
              <a:t>-BC, SK, MB, ON, QC, NS: emergency refills of existing prescriptions.</a:t>
            </a:r>
          </a:p>
          <a:p>
            <a:pPr>
              <a:defRPr/>
            </a:pPr>
            <a:r>
              <a:rPr lang="en-US" dirty="0">
                <a:solidFill>
                  <a:srgbClr val="181E5A"/>
                </a:solidFill>
                <a:latin typeface="Times" panose="02020603050405020304" pitchFamily="18" charset="0"/>
                <a:cs typeface="Times" panose="02020603050405020304" pitchFamily="18" charset="0"/>
              </a:rPr>
              <a:t>-AB: emergency prescription drug or blood product.</a:t>
            </a:r>
          </a:p>
          <a:p>
            <a:pPr>
              <a:defRPr/>
            </a:pPr>
            <a:r>
              <a:rPr lang="en-US" dirty="0">
                <a:solidFill>
                  <a:srgbClr val="181E5A"/>
                </a:solidFill>
                <a:latin typeface="Times" panose="02020603050405020304" pitchFamily="18" charset="0"/>
                <a:cs typeface="Times" panose="02020603050405020304" pitchFamily="18" charset="0"/>
              </a:rPr>
              <a:t>-NFL, NB: dispense minimum amount required until next appointment (NFL must notify prescriber within 72 hours).</a:t>
            </a:r>
          </a:p>
          <a:p>
            <a:pPr>
              <a:defRPr/>
            </a:pPr>
            <a:endParaRPr lang="en-US" dirty="0"/>
          </a:p>
          <a:p>
            <a:pPr>
              <a:defRPr/>
            </a:pPr>
            <a:endParaRPr lang="en-US" dirty="0"/>
          </a:p>
          <a:p>
            <a:pPr>
              <a:defRPr/>
            </a:pPr>
            <a:r>
              <a:rPr lang="en-US" b="1" u="sng" dirty="0"/>
              <a:t>USA</a:t>
            </a:r>
          </a:p>
          <a:p>
            <a:pPr>
              <a:defRPr/>
            </a:pPr>
            <a:endParaRPr lang="en-US" dirty="0"/>
          </a:p>
          <a:p>
            <a:pPr>
              <a:defRPr/>
            </a:pPr>
            <a:r>
              <a:rPr lang="en-US" b="1" dirty="0">
                <a:solidFill>
                  <a:srgbClr val="4F5150"/>
                </a:solidFill>
                <a:cs typeface="Calibri" panose="020F0502020204030204" pitchFamily="34" charset="0"/>
              </a:rPr>
              <a:t>Louisiana, USA</a:t>
            </a:r>
          </a:p>
          <a:p>
            <a:pPr>
              <a:defRPr/>
            </a:pPr>
            <a:endParaRPr lang="en-US" b="1" dirty="0">
              <a:cs typeface="Calibri" panose="020F0502020204030204" pitchFamily="34" charset="0"/>
            </a:endParaRPr>
          </a:p>
          <a:p>
            <a:pPr>
              <a:defRPr/>
            </a:pPr>
            <a:r>
              <a:rPr lang="en-US" altLang="en-US" kern="0" dirty="0">
                <a:solidFill>
                  <a:srgbClr val="181E5A"/>
                </a:solidFill>
                <a:latin typeface="Times" panose="02020603050405020304" pitchFamily="18" charset="0"/>
                <a:cs typeface="Times" panose="02020603050405020304" pitchFamily="18" charset="0"/>
              </a:rPr>
              <a:t>-Before Hurricane Katrina in 2005, pharmacists could only provide emergency medication supplies limited to a 72-hour supply.</a:t>
            </a:r>
          </a:p>
          <a:p>
            <a:pPr>
              <a:defRPr/>
            </a:pPr>
            <a:r>
              <a:rPr lang="en-US" altLang="en-US" kern="0" dirty="0">
                <a:solidFill>
                  <a:srgbClr val="181E5A"/>
                </a:solidFill>
                <a:latin typeface="Times" panose="02020603050405020304" pitchFamily="18" charset="0"/>
                <a:cs typeface="Times" panose="02020603050405020304" pitchFamily="18" charset="0"/>
              </a:rPr>
              <a:t>-This law was later suspended by an order of the governor to extend the emergency supply to 30 days.</a:t>
            </a:r>
          </a:p>
          <a:p>
            <a:pPr>
              <a:defRPr/>
            </a:pPr>
            <a:endParaRPr lang="en-US" dirty="0">
              <a:cs typeface="Calibri" panose="020F0502020204030204" pitchFamily="34" charset="0"/>
            </a:endParaRPr>
          </a:p>
          <a:p>
            <a:pPr>
              <a:defRPr/>
            </a:pPr>
            <a:r>
              <a:rPr lang="en-US" b="1" dirty="0">
                <a:cs typeface="Calibri" panose="020F0502020204030204" pitchFamily="34" charset="0"/>
              </a:rPr>
              <a:t>Texas, USA</a:t>
            </a:r>
          </a:p>
          <a:p>
            <a:pPr>
              <a:defRPr/>
            </a:pPr>
            <a:endParaRPr lang="en-CA" sz="2000" u="sng" dirty="0"/>
          </a:p>
          <a:p>
            <a:pPr>
              <a:defRPr/>
            </a:pPr>
            <a:r>
              <a:rPr lang="en-US" sz="2000" dirty="0"/>
              <a:t>In the event of a natural or manmade disaster, a pharmacist may dispense not more than a 30-day supply of a prescription drug (other than a controlled substance) without the authorization of the prescribing practitioner, if:</a:t>
            </a:r>
          </a:p>
          <a:p>
            <a:pPr lvl="1">
              <a:defRPr/>
            </a:pPr>
            <a:endParaRPr lang="en-CA" sz="1000" dirty="0"/>
          </a:p>
          <a:p>
            <a:pPr lvl="1" algn="just">
              <a:defRPr/>
            </a:pPr>
            <a:r>
              <a:rPr lang="en-US" sz="1800" dirty="0">
                <a:solidFill>
                  <a:schemeClr val="accent6"/>
                </a:solidFill>
                <a:latin typeface="Times" panose="02020603050405020304" pitchFamily="18" charset="0"/>
                <a:cs typeface="Times" panose="02020603050405020304" pitchFamily="18" charset="0"/>
              </a:rPr>
              <a:t>-Failure to refill the prescription might result in an interruption of a therapeutic regimen or create patient suffering;</a:t>
            </a:r>
            <a:endParaRPr lang="en-CA" sz="1800" dirty="0">
              <a:solidFill>
                <a:schemeClr val="accent6"/>
              </a:solidFill>
              <a:latin typeface="Times" panose="02020603050405020304" pitchFamily="18" charset="0"/>
              <a:cs typeface="Times" panose="02020603050405020304" pitchFamily="18" charset="0"/>
            </a:endParaRPr>
          </a:p>
          <a:p>
            <a:pPr lvl="1" algn="just">
              <a:defRPr/>
            </a:pPr>
            <a:r>
              <a:rPr lang="en-US" sz="1800" dirty="0">
                <a:solidFill>
                  <a:schemeClr val="accent6"/>
                </a:solidFill>
                <a:latin typeface="Times" panose="02020603050405020304" pitchFamily="18" charset="0"/>
                <a:cs typeface="Times" panose="02020603050405020304" pitchFamily="18" charset="0"/>
              </a:rPr>
              <a:t>-The natural or manmade disaster prohibits the pharmacist from being able to contact the practitioner;</a:t>
            </a:r>
            <a:endParaRPr lang="en-CA" sz="1800" dirty="0">
              <a:solidFill>
                <a:schemeClr val="accent6"/>
              </a:solidFill>
              <a:latin typeface="Times" panose="02020603050405020304" pitchFamily="18" charset="0"/>
              <a:cs typeface="Times" panose="02020603050405020304" pitchFamily="18" charset="0"/>
            </a:endParaRPr>
          </a:p>
          <a:p>
            <a:pPr lvl="1" algn="just">
              <a:defRPr/>
            </a:pPr>
            <a:r>
              <a:rPr lang="en-US" sz="1800" dirty="0">
                <a:solidFill>
                  <a:schemeClr val="accent6"/>
                </a:solidFill>
                <a:latin typeface="Times" panose="02020603050405020304" pitchFamily="18" charset="0"/>
                <a:cs typeface="Times" panose="02020603050405020304" pitchFamily="18" charset="0"/>
              </a:rPr>
              <a:t>-The governor has declared a state of disaster under Chapter 418, Government Code and</a:t>
            </a:r>
            <a:r>
              <a:rPr lang="en-CA" sz="1800" dirty="0">
                <a:solidFill>
                  <a:schemeClr val="accent6"/>
                </a:solidFill>
                <a:latin typeface="Times" panose="02020603050405020304" pitchFamily="18" charset="0"/>
                <a:cs typeface="Times" panose="02020603050405020304" pitchFamily="18" charset="0"/>
              </a:rPr>
              <a:t> </a:t>
            </a:r>
            <a:r>
              <a:rPr lang="en-US" sz="1800" dirty="0">
                <a:solidFill>
                  <a:schemeClr val="accent6"/>
                </a:solidFill>
                <a:latin typeface="Times" panose="02020603050405020304" pitchFamily="18" charset="0"/>
                <a:cs typeface="Times" panose="02020603050405020304" pitchFamily="18" charset="0"/>
              </a:rPr>
              <a:t>the Texas State Board of Pharmacy, through its executive director, has notified pharmacies in this state that pharmacists may dispense up to a 30-day supply of a prescription drug.</a:t>
            </a:r>
            <a:endParaRPr lang="en-CA" sz="1800" dirty="0">
              <a:solidFill>
                <a:schemeClr val="accent6"/>
              </a:solidFill>
              <a:latin typeface="Times" panose="02020603050405020304" pitchFamily="18" charset="0"/>
              <a:cs typeface="Times" panose="02020603050405020304" pitchFamily="18" charset="0"/>
            </a:endParaRPr>
          </a:p>
          <a:p>
            <a:pPr>
              <a:defRPr/>
            </a:pPr>
            <a:endParaRPr lang="en-CA" altLang="en-US" dirty="0"/>
          </a:p>
          <a:p>
            <a:pPr>
              <a:defRPr/>
            </a:pPr>
            <a:r>
              <a:rPr lang="en-US" b="1" dirty="0">
                <a:cs typeface="Calibri" panose="020F0502020204030204" pitchFamily="34" charset="0"/>
              </a:rPr>
              <a:t>Maryland, USA</a:t>
            </a:r>
          </a:p>
          <a:p>
            <a:pPr>
              <a:defRPr/>
            </a:pPr>
            <a:endParaRPr lang="en-CA" sz="1000" dirty="0"/>
          </a:p>
          <a:p>
            <a:pPr lvl="1" algn="just">
              <a:defRPr/>
            </a:pPr>
            <a:r>
              <a:rPr lang="en-US" sz="1800" dirty="0">
                <a:solidFill>
                  <a:schemeClr val="accent6"/>
                </a:solidFill>
                <a:latin typeface="Times" panose="02020603050405020304" pitchFamily="18" charset="0"/>
                <a:cs typeface="Times" panose="02020603050405020304" pitchFamily="18" charset="0"/>
              </a:rPr>
              <a:t>-Pharmacist is allowed, in an emergency, to dispense a 72-hour supply.</a:t>
            </a:r>
          </a:p>
          <a:p>
            <a:pPr lvl="1" algn="just">
              <a:defRPr/>
            </a:pPr>
            <a:r>
              <a:rPr lang="en-US" sz="1800" dirty="0">
                <a:solidFill>
                  <a:schemeClr val="accent6"/>
                </a:solidFill>
                <a:latin typeface="Times" panose="02020603050405020304" pitchFamily="18" charset="0"/>
                <a:cs typeface="Times" panose="02020603050405020304" pitchFamily="18" charset="0"/>
              </a:rPr>
              <a:t>-However, the pharmacist must call a 24/7 telephone number to obtain authorization for the emergency supply.</a:t>
            </a:r>
          </a:p>
          <a:p>
            <a:pPr lvl="1" algn="just">
              <a:defRPr/>
            </a:pPr>
            <a:r>
              <a:rPr lang="en-US" sz="1800" dirty="0">
                <a:solidFill>
                  <a:schemeClr val="accent6"/>
                </a:solidFill>
                <a:latin typeface="Times" panose="02020603050405020304" pitchFamily="18" charset="0"/>
                <a:cs typeface="Times" panose="02020603050405020304" pitchFamily="18" charset="0"/>
              </a:rPr>
              <a:t>-Sprays, inhalers, eye drops, creams, ointments, and antibiotics may be necessary to dispense the entire prescription as an emergency supply due to the way the drug is packaged or administered.</a:t>
            </a:r>
          </a:p>
          <a:p>
            <a:pPr>
              <a:defRPr/>
            </a:pPr>
            <a:endParaRPr lang="en-CA" altLang="en-US" dirty="0"/>
          </a:p>
          <a:p>
            <a:pPr>
              <a:defRPr/>
            </a:pPr>
            <a:endParaRPr lang="en-US" dirty="0"/>
          </a:p>
        </p:txBody>
      </p:sp>
      <p:sp>
        <p:nvSpPr>
          <p:cNvPr id="56324"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255F28F7-4920-4E0F-9840-00E3E931B286}" type="slidenum">
              <a:rPr lang="en-US" altLang="en-US" sz="1200" smtClean="0"/>
              <a:pPr/>
              <a:t>9</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CA" altLang="en-US"/>
              <a:t>Telepharmacies were initially developed to address pharmacist shortages in rural areas.</a:t>
            </a:r>
            <a:r>
              <a:rPr lang="en-CA" altLang="en-US" baseline="30000"/>
              <a:t> </a:t>
            </a:r>
            <a:r>
              <a:rPr lang="en-CA" altLang="en-US"/>
              <a:t>However, they can also play a big role in natural disasters where pharmacies and pharmacists may be inaccessible due to damage and relocation, via the use of technology to communicate with pharmacists in other areas. This indicates the need for legislations to be in place in all areas to allow pharmacists located in other jurisdictions to provide their services remotely to the jurisdiction in need. These telepharmacies have been implemented in parts of Canada as well as in some rural areas of the USA (see Appendix 5b). Some even have 24-hour telephone lines for callers to speak with a nurse regarding their medication-related questions; however, this service should be expanded for all medication-related questions to be posed to a pharmacist.</a:t>
            </a:r>
            <a:endParaRPr lang="en-CA" altLang="en-US" b="1" u="sng"/>
          </a:p>
          <a:p>
            <a:endParaRPr lang="en-CA" altLang="en-US" b="1" u="sng"/>
          </a:p>
          <a:p>
            <a:r>
              <a:rPr lang="en-CA" altLang="en-US" b="1" u="sng"/>
              <a:t>CANADA</a:t>
            </a:r>
          </a:p>
          <a:p>
            <a:endParaRPr lang="en-CA" altLang="en-US" b="1" u="sng"/>
          </a:p>
          <a:p>
            <a:r>
              <a:rPr lang="en-US" altLang="en-US" b="1"/>
              <a:t>North West Telepharmacy Solutions (NWTS)</a:t>
            </a:r>
            <a:r>
              <a:rPr lang="en-CA" altLang="en-US"/>
              <a:t>:  </a:t>
            </a:r>
          </a:p>
          <a:p>
            <a:endParaRPr lang="en-CA" altLang="en-US" sz="500"/>
          </a:p>
          <a:p>
            <a:pPr lvl="1"/>
            <a:r>
              <a:rPr lang="en-US" altLang="en-US"/>
              <a:t>Formed to address the significant shortage of pharmacists for hospitals in remote communities within Canada.</a:t>
            </a:r>
          </a:p>
          <a:p>
            <a:pPr lvl="1"/>
            <a:r>
              <a:rPr lang="en-US" altLang="en-US"/>
              <a:t>Provides remote pharmacy services to over 40 facilities, ranging in size from outpatient family health teams to hospitals exceeding 400 beds and employs over 60 hospital trained pharmacists.</a:t>
            </a:r>
          </a:p>
          <a:p>
            <a:pPr lvl="1"/>
            <a:r>
              <a:rPr lang="en-US" altLang="en-US"/>
              <a:t>Currently working with HealthLinkBC by providing pharmacist access to BC and Yukon residents for answering medication related questions by calling 8-1-1 to speak with a nurse 24 hours a day.</a:t>
            </a:r>
          </a:p>
          <a:p>
            <a:endParaRPr lang="en-US" altLang="en-US"/>
          </a:p>
          <a:p>
            <a:r>
              <a:rPr lang="en-CA" altLang="en-US" b="1" u="sng"/>
              <a:t>USA</a:t>
            </a:r>
          </a:p>
          <a:p>
            <a:endParaRPr lang="en-CA" altLang="en-US" sz="500" b="1" u="sng"/>
          </a:p>
          <a:p>
            <a:r>
              <a:rPr lang="en-US" altLang="en-US" b="1"/>
              <a:t>TelePharmacy (North Dakota State University)</a:t>
            </a:r>
            <a:r>
              <a:rPr lang="en-CA" altLang="en-US"/>
              <a:t>:  </a:t>
            </a:r>
          </a:p>
          <a:p>
            <a:endParaRPr lang="en-CA" altLang="en-US" sz="500"/>
          </a:p>
          <a:p>
            <a:pPr lvl="1"/>
            <a:r>
              <a:rPr lang="en-US" altLang="en-US" sz="1800"/>
              <a:t>Provides pharmacy services for many remote rural communities throughout North Dakota state.</a:t>
            </a:r>
          </a:p>
          <a:p>
            <a:pPr lvl="1"/>
            <a:r>
              <a:rPr lang="en-US" altLang="en-US" sz="1800"/>
              <a:t>Through the use of state-of-the-art telecommunications technology, pharmacists are able to provide pharmaceutical care to patients at a distance.</a:t>
            </a:r>
          </a:p>
          <a:p>
            <a:pPr lvl="1"/>
            <a:r>
              <a:rPr lang="en-US" altLang="en-US" sz="1800"/>
              <a:t>Telepharmacy expands access to quality health care to communities nationwide, primarily in rural, medically-underserved areas.</a:t>
            </a:r>
          </a:p>
          <a:p>
            <a:pPr lvl="1"/>
            <a:r>
              <a:rPr lang="en-US" altLang="en-US" sz="1800"/>
              <a:t>A licensed pharmacist at a central pharmacy site supervises a registered pharmacy technician at a remote telepharmacy site through the use of video conferencing technology.</a:t>
            </a:r>
          </a:p>
          <a:p>
            <a:pPr lvl="1"/>
            <a:r>
              <a:rPr lang="en-US" altLang="en-US" sz="1800"/>
              <a:t>Telepharmacy sites in North Dakota are full service pharmacies that have complete drug inventories, including over-the-counter and prescription drugs.</a:t>
            </a:r>
          </a:p>
          <a:p>
            <a:endParaRPr lang="en-US" altLang="en-US"/>
          </a:p>
        </p:txBody>
      </p:sp>
      <p:sp>
        <p:nvSpPr>
          <p:cNvPr id="74756"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5B682FAC-1D21-4600-9E0D-E550E6514AE6}" type="slidenum">
              <a:rPr lang="en-US" altLang="en-US" sz="1200" smtClean="0"/>
              <a:pPr/>
              <a:t>43</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CA" altLang="en-US" u="sng"/>
              <a:t>Recognition of Residents relocating from other jurisdictions</a:t>
            </a:r>
          </a:p>
          <a:p>
            <a:endParaRPr lang="en-CA" altLang="en-US" u="sng"/>
          </a:p>
          <a:p>
            <a:pPr lvl="1"/>
            <a:r>
              <a:rPr lang="en-CA" altLang="en-US"/>
              <a:t>Illinois </a:t>
            </a:r>
            <a:r>
              <a:rPr lang="en-US" altLang="en-US">
                <a:cs typeface="Times" pitchFamily="1" charset="0"/>
              </a:rPr>
              <a:t>Emergency Dispensing Guidelines recognize only patients relocating from Louisiana, Mississippi, and Alabama as a result of natural disaster.</a:t>
            </a:r>
          </a:p>
          <a:p>
            <a:pPr lvl="1"/>
            <a:r>
              <a:rPr lang="en-US" altLang="en-US">
                <a:cs typeface="Times" pitchFamily="1" charset="0"/>
              </a:rPr>
              <a:t>Minnesota Emergency Dispensing Policy recognizes only patients relocating from Louisiana, Mississippi, Alabama, and Florida as a result of natural disaster.</a:t>
            </a:r>
          </a:p>
          <a:p>
            <a:endParaRPr lang="en-US" altLang="en-US"/>
          </a:p>
        </p:txBody>
      </p:sp>
      <p:sp>
        <p:nvSpPr>
          <p:cNvPr id="75780"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127621E5-8BFD-4BAF-906B-38F333FA4594}" type="slidenum">
              <a:rPr lang="en-US" altLang="en-US" sz="1200" smtClean="0"/>
              <a:pPr/>
              <a:t>45</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CA" altLang="en-US" b="1" u="sng"/>
              <a:t>CANADA</a:t>
            </a:r>
            <a:r>
              <a:rPr lang="en-CA" altLang="en-US"/>
              <a:t>:</a:t>
            </a:r>
            <a:endParaRPr lang="en-CA" altLang="en-US" u="sng"/>
          </a:p>
          <a:p>
            <a:pPr lvl="1"/>
            <a:endParaRPr lang="en-CA" altLang="en-US"/>
          </a:p>
          <a:p>
            <a:pPr lvl="1"/>
            <a:r>
              <a:rPr lang="en-CA" altLang="en-US"/>
              <a:t>-Technicians interpret and input prescriptions, bill insurance plans, calculate dosages, select and count the appropriate medications, compound sterile and non-sterile products, maintain inventory.</a:t>
            </a:r>
          </a:p>
          <a:p>
            <a:pPr lvl="1"/>
            <a:r>
              <a:rPr lang="en-CA" altLang="en-US"/>
              <a:t>-5 Canadian provinces (BC, AB, ON , NB, NS) currently have Regulated Technicians.</a:t>
            </a:r>
            <a:endParaRPr lang="en-US" altLang="en-US">
              <a:cs typeface="Times" pitchFamily="1" charset="0"/>
            </a:endParaRPr>
          </a:p>
          <a:p>
            <a:pPr lvl="1"/>
            <a:r>
              <a:rPr lang="en-CA" altLang="en-US"/>
              <a:t>-“Tech-check-tech” program: Regulated technicians perform the final verification of prescriptions – having at least two technicians (rather than a pharmacist) check the order-entry accuracy.</a:t>
            </a:r>
          </a:p>
          <a:p>
            <a:pPr lvl="1"/>
            <a:r>
              <a:rPr lang="en-CA" altLang="en-US"/>
              <a:t>-Receive and transcribe verbal prescriptions from physicians.</a:t>
            </a:r>
          </a:p>
          <a:p>
            <a:pPr lvl="1"/>
            <a:r>
              <a:rPr lang="en-CA" altLang="en-US"/>
              <a:t>-Licensure mobility across all provinces.</a:t>
            </a:r>
          </a:p>
          <a:p>
            <a:endParaRPr lang="en-US" altLang="en-US"/>
          </a:p>
          <a:p>
            <a:r>
              <a:rPr lang="en-CA" altLang="en-US">
                <a:hlinkClick r:id="rId3"/>
              </a:rPr>
              <a:t>http://napra.ca/Content_Files/Files/Model_Standards_of_Prac_for_Cdn_PharmTechs_Nov11.pdf</a:t>
            </a:r>
            <a:r>
              <a:rPr lang="en-CA" altLang="en-US"/>
              <a:t> </a:t>
            </a:r>
            <a:endParaRPr lang="en-US" altLang="en-US"/>
          </a:p>
          <a:p>
            <a:r>
              <a:rPr lang="en-CA" altLang="en-US">
                <a:hlinkClick r:id="rId4"/>
              </a:rPr>
              <a:t>http://www.jcfswinnipeg.org/documents/Pharmacy-RolesandResponsibilities.pdf</a:t>
            </a:r>
            <a:endParaRPr lang="en-US" altLang="en-US"/>
          </a:p>
          <a:p>
            <a:r>
              <a:rPr lang="en-CA" altLang="en-US">
                <a:hlinkClick r:id="rId5"/>
              </a:rPr>
              <a:t>http://www.medscape.com/viewarticle/750654</a:t>
            </a:r>
            <a:r>
              <a:rPr lang="en-CA" altLang="en-US"/>
              <a:t> </a:t>
            </a:r>
            <a:endParaRPr lang="en-US" altLang="en-US"/>
          </a:p>
          <a:p>
            <a:r>
              <a:rPr lang="en-CA" altLang="en-US">
                <a:hlinkClick r:id="rId6"/>
              </a:rPr>
              <a:t>http://blueprintforpharmacy.ca/docs/kt-tools/pharmacists'-expanded-scope_summary-chart---cpha---october-2013.pdf</a:t>
            </a:r>
            <a:endParaRPr lang="en-US" altLang="en-US"/>
          </a:p>
          <a:p>
            <a:r>
              <a:rPr lang="en-CA" altLang="en-US">
                <a:hlinkClick r:id="rId7"/>
              </a:rPr>
              <a:t>http://www.bcpharmacists.org/about_us/key_initiatives/index/articles/27.php</a:t>
            </a:r>
            <a:endParaRPr lang="en-CA" altLang="en-US"/>
          </a:p>
          <a:p>
            <a:r>
              <a:rPr lang="en-CA" altLang="en-US">
                <a:hlinkClick r:id="rId8"/>
              </a:rPr>
              <a:t>http://napra.ca/pages/pharmacytechnicians/default.aspx</a:t>
            </a:r>
            <a:endParaRPr lang="en-CA" altLang="en-US" i="1" u="sng"/>
          </a:p>
          <a:p>
            <a:endParaRPr lang="en-US" altLang="en-US"/>
          </a:p>
          <a:p>
            <a:endParaRPr lang="en-US" altLang="en-US"/>
          </a:p>
        </p:txBody>
      </p:sp>
      <p:sp>
        <p:nvSpPr>
          <p:cNvPr id="76804"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907072CC-6D11-4DDA-BA52-45EA324C2F16}" type="slidenum">
              <a:rPr lang="en-US" altLang="en-US" sz="1200" smtClean="0"/>
              <a:pPr/>
              <a:t>47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lvl="1" algn="just">
              <a:defRPr/>
            </a:pPr>
            <a:r>
              <a:rPr lang="en-CA" b="1" u="sng" dirty="0"/>
              <a:t>Australia</a:t>
            </a:r>
          </a:p>
          <a:p>
            <a:pPr lvl="1" algn="just">
              <a:defRPr/>
            </a:pPr>
            <a:endParaRPr lang="en-CA" dirty="0"/>
          </a:p>
          <a:p>
            <a:pPr lvl="1" algn="just">
              <a:defRPr/>
            </a:pPr>
            <a:r>
              <a:rPr lang="en-CA" dirty="0"/>
              <a:t>-Dispense medicines under the “3-day emergency supply” rule without a prescription in accordance with existing emergency supply provisions in Queensland.</a:t>
            </a:r>
          </a:p>
          <a:p>
            <a:pPr lvl="1" algn="just">
              <a:defRPr/>
            </a:pPr>
            <a:endParaRPr lang="en-CA" dirty="0"/>
          </a:p>
          <a:p>
            <a:pPr lvl="1" algn="just">
              <a:defRPr/>
            </a:pPr>
            <a:r>
              <a:rPr lang="en-CA" dirty="0"/>
              <a:t>-Dispense using the “owing prescription” provision after confirming the prescription details with the prescriber, who must then</a:t>
            </a:r>
            <a:r>
              <a:rPr lang="en-US" dirty="0"/>
              <a:t> forward a paper prescription to the pharmacy to cover the emergency supply.</a:t>
            </a:r>
            <a:endParaRPr lang="en-CA" dirty="0"/>
          </a:p>
          <a:p>
            <a:pPr>
              <a:defRPr/>
            </a:pPr>
            <a:endParaRPr lang="en-US" dirty="0"/>
          </a:p>
          <a:p>
            <a:pPr>
              <a:defRPr/>
            </a:pPr>
            <a:endParaRPr lang="en-US" dirty="0"/>
          </a:p>
          <a:p>
            <a:pPr>
              <a:defRPr/>
            </a:pPr>
            <a:r>
              <a:rPr lang="en-US" b="1" u="sng" dirty="0"/>
              <a:t>Great Britain</a:t>
            </a:r>
          </a:p>
          <a:p>
            <a:pPr>
              <a:defRPr/>
            </a:pPr>
            <a:endParaRPr lang="en-US" dirty="0"/>
          </a:p>
          <a:p>
            <a:pPr>
              <a:defRPr/>
            </a:pPr>
            <a:r>
              <a:rPr lang="en-US" sz="1600" dirty="0"/>
              <a:t>Pharmacists may legally make an emergency supply at the request of a patient who has previously been prescribed the requested prescription only medicines (POM) by:</a:t>
            </a:r>
            <a:endParaRPr lang="en-CA" sz="1000" dirty="0"/>
          </a:p>
          <a:p>
            <a:pPr lvl="1" algn="just">
              <a:defRPr/>
            </a:pPr>
            <a:r>
              <a:rPr lang="en-US" sz="1650" dirty="0">
                <a:solidFill>
                  <a:schemeClr val="accent6"/>
                </a:solidFill>
                <a:latin typeface="Times" panose="02020603050405020304" pitchFamily="18" charset="0"/>
                <a:cs typeface="Times" panose="02020603050405020304" pitchFamily="18" charset="0"/>
              </a:rPr>
              <a:t>-An European Economic Area (EEA) or Swiss doctor or dentist</a:t>
            </a:r>
          </a:p>
          <a:p>
            <a:pPr lvl="1" algn="just">
              <a:defRPr/>
            </a:pPr>
            <a:r>
              <a:rPr lang="en-US" sz="1650" dirty="0">
                <a:solidFill>
                  <a:schemeClr val="accent6"/>
                </a:solidFill>
              </a:rPr>
              <a:t>-The following prescribers registered in the UK: doctor, dentist, supplementary prescriber, community practitioner nurse prescriber, nurse independent prescriber, optometrist independent prescriber, pharmacist independent prescriber.</a:t>
            </a:r>
          </a:p>
          <a:p>
            <a:pPr lvl="1" algn="just">
              <a:defRPr/>
            </a:pPr>
            <a:r>
              <a:rPr lang="en-US" sz="1650" dirty="0">
                <a:solidFill>
                  <a:schemeClr val="accent6"/>
                </a:solidFill>
              </a:rPr>
              <a:t>-Pharmacist must interview the patient (preferably face-to-face).</a:t>
            </a:r>
          </a:p>
          <a:p>
            <a:pPr lvl="1" algn="just">
              <a:defRPr/>
            </a:pPr>
            <a:r>
              <a:rPr lang="en-US" sz="1650" dirty="0">
                <a:solidFill>
                  <a:schemeClr val="accent6"/>
                </a:solidFill>
              </a:rPr>
              <a:t>-Patient must have had previous treatment with the POM and was prescribed by one of the prescribers above.</a:t>
            </a:r>
          </a:p>
          <a:p>
            <a:pPr lvl="1" algn="just">
              <a:defRPr/>
            </a:pPr>
            <a:r>
              <a:rPr lang="en-US" sz="1650" dirty="0">
                <a:solidFill>
                  <a:schemeClr val="accent6"/>
                </a:solidFill>
              </a:rPr>
              <a:t>-Pharmacist must be satisfied there is an immediate need for the POM.</a:t>
            </a:r>
          </a:p>
          <a:p>
            <a:pPr lvl="1" algn="just">
              <a:defRPr/>
            </a:pPr>
            <a:r>
              <a:rPr lang="en-US" sz="1650" dirty="0">
                <a:solidFill>
                  <a:schemeClr val="accent6"/>
                </a:solidFill>
              </a:rPr>
              <a:t>-Cannot supply controlled drugs – except for </a:t>
            </a:r>
            <a:r>
              <a:rPr lang="en-US" sz="1650" dirty="0" err="1">
                <a:solidFill>
                  <a:schemeClr val="accent6"/>
                </a:solidFill>
              </a:rPr>
              <a:t>phenobarbitone</a:t>
            </a:r>
            <a:r>
              <a:rPr lang="en-US" sz="1650" dirty="0">
                <a:solidFill>
                  <a:schemeClr val="accent6"/>
                </a:solidFill>
              </a:rPr>
              <a:t>, </a:t>
            </a:r>
            <a:r>
              <a:rPr lang="en-US" sz="1650" dirty="0" err="1">
                <a:solidFill>
                  <a:schemeClr val="accent6"/>
                </a:solidFill>
              </a:rPr>
              <a:t>phenobarbitone</a:t>
            </a:r>
            <a:r>
              <a:rPr lang="en-US" sz="1650" dirty="0">
                <a:solidFill>
                  <a:schemeClr val="accent6"/>
                </a:solidFill>
              </a:rPr>
              <a:t> sodium for epilepsy, benzodiazepines, and steroids, which are limited to a 5-day supply.</a:t>
            </a:r>
          </a:p>
          <a:p>
            <a:pPr lvl="1" algn="just">
              <a:defRPr/>
            </a:pPr>
            <a:r>
              <a:rPr lang="en-US" sz="1650" dirty="0">
                <a:solidFill>
                  <a:schemeClr val="accent6"/>
                </a:solidFill>
              </a:rPr>
              <a:t>-Other POMs limited to 30-day supply, except for:</a:t>
            </a:r>
          </a:p>
          <a:p>
            <a:pPr lvl="2" algn="just">
              <a:defRPr/>
            </a:pPr>
            <a:r>
              <a:rPr lang="en-US" sz="1450" dirty="0">
                <a:solidFill>
                  <a:schemeClr val="accent6"/>
                </a:solidFill>
              </a:rPr>
              <a:t>-Insulin, ointment, cream, inhaler for asthma: smallest pack available in pharmacy.</a:t>
            </a:r>
          </a:p>
          <a:p>
            <a:pPr lvl="2" algn="just">
              <a:defRPr/>
            </a:pPr>
            <a:r>
              <a:rPr lang="en-US" sz="1450" dirty="0">
                <a:solidFill>
                  <a:schemeClr val="accent6"/>
                </a:solidFill>
              </a:rPr>
              <a:t>-Oral contraceptives: full treatment cycle supplied.</a:t>
            </a:r>
          </a:p>
          <a:p>
            <a:pPr lvl="2" algn="just">
              <a:defRPr/>
            </a:pPr>
            <a:r>
              <a:rPr lang="en-US" sz="1450" dirty="0">
                <a:solidFill>
                  <a:schemeClr val="accent6"/>
                </a:solidFill>
              </a:rPr>
              <a:t>-Liquid antibiotics for oral administration: smallest quantity that will provide a full course.</a:t>
            </a:r>
          </a:p>
          <a:p>
            <a:pPr lvl="1" algn="just">
              <a:defRPr/>
            </a:pPr>
            <a:endParaRPr lang="en-US" dirty="0"/>
          </a:p>
        </p:txBody>
      </p:sp>
      <p:sp>
        <p:nvSpPr>
          <p:cNvPr id="57348"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4AE75AFC-F10C-4F21-8AC7-2A3B4D3EF775}" type="slidenum">
              <a:rPr lang="en-US" altLang="en-US" sz="1200" smtClean="0"/>
              <a:pPr/>
              <a:t>10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lvl="1" algn="just"/>
            <a:r>
              <a:rPr lang="en-CA" altLang="en-US" b="1" u="sng"/>
              <a:t>Australia</a:t>
            </a:r>
          </a:p>
          <a:p>
            <a:pPr lvl="1" algn="just"/>
            <a:endParaRPr lang="en-CA" altLang="en-US"/>
          </a:p>
          <a:p>
            <a:pPr lvl="1"/>
            <a:r>
              <a:rPr lang="en-CA" altLang="en-US">
                <a:cs typeface="Times" pitchFamily="1" charset="0"/>
              </a:rPr>
              <a:t>Medications subject to the 4/20 day rule of Australia’s Pharmaceutical Benefits Scheme (PBS) for prescription drugs:</a:t>
            </a:r>
          </a:p>
          <a:p>
            <a:pPr lvl="1"/>
            <a:endParaRPr lang="en-CA" altLang="en-US" sz="500">
              <a:cs typeface="Times" pitchFamily="1" charset="0"/>
            </a:endParaRPr>
          </a:p>
          <a:p>
            <a:pPr lvl="2" algn="just"/>
            <a:r>
              <a:rPr lang="en-CA" altLang="en-US"/>
              <a:t>-If lost, stolen, destroyed, or require medicine without delay for treatment, the pharmacist can dispense a prescription as an early repeat supply </a:t>
            </a:r>
            <a:r>
              <a:rPr lang="en-CA" altLang="en-US">
                <a:sym typeface="Wingdings" pitchFamily="2" charset="2"/>
              </a:rPr>
              <a:t> </a:t>
            </a:r>
            <a:r>
              <a:rPr lang="en-CA" altLang="en-US"/>
              <a:t>recorded with “immediate supply required” on the prescription and signed by the pharmacist.</a:t>
            </a:r>
          </a:p>
          <a:p>
            <a:pPr lvl="2" algn="just"/>
            <a:r>
              <a:rPr lang="en-CA" altLang="en-US"/>
              <a:t>-Once received, there is no possibility to get another prescription for the same pharmaceutical benefit dispensed on the same day or within the next :</a:t>
            </a:r>
          </a:p>
          <a:p>
            <a:pPr lvl="3" algn="just"/>
            <a:r>
              <a:rPr lang="en-CA" altLang="en-US">
                <a:latin typeface="Arial Narrow" pitchFamily="34" charset="0"/>
              </a:rPr>
              <a:t>-20 days if the item is listed in the PBS Schedule with 5 or more repeats allowed. </a:t>
            </a:r>
          </a:p>
          <a:p>
            <a:pPr lvl="3" algn="just"/>
            <a:r>
              <a:rPr lang="en-CA" altLang="en-US">
                <a:latin typeface="Arial Narrow" pitchFamily="34" charset="0"/>
              </a:rPr>
              <a:t>-4 days for all other items (items listed in the PBS Schedule with less than 5 repeats and eye preparations). </a:t>
            </a:r>
          </a:p>
          <a:p>
            <a:endParaRPr lang="en-US" altLang="en-US"/>
          </a:p>
          <a:p>
            <a:r>
              <a:rPr lang="en-US" altLang="en-US" b="1" u="sng"/>
              <a:t>Canada</a:t>
            </a:r>
          </a:p>
          <a:p>
            <a:endParaRPr lang="en-US" altLang="en-US"/>
          </a:p>
          <a:p>
            <a:pPr lvl="1"/>
            <a:r>
              <a:rPr lang="en-US" altLang="en-US" sz="1600">
                <a:solidFill>
                  <a:srgbClr val="181E5A"/>
                </a:solidFill>
                <a:latin typeface="Times" pitchFamily="1" charset="0"/>
                <a:cs typeface="Times" pitchFamily="1" charset="0"/>
              </a:rPr>
              <a:t>-BC: only for stable chronic medications, any length within the prescription expiry date. Psychiatric drug renewal only in multidisciplinary team.</a:t>
            </a:r>
          </a:p>
          <a:p>
            <a:pPr lvl="1"/>
            <a:r>
              <a:rPr lang="en-US" altLang="en-US" sz="1600">
                <a:solidFill>
                  <a:srgbClr val="181E5A"/>
                </a:solidFill>
                <a:latin typeface="Times" pitchFamily="1" charset="0"/>
                <a:cs typeface="Times" pitchFamily="1" charset="0"/>
              </a:rPr>
              <a:t>-AB, MB, NB, QC (max 1 year), SK (max 100 days), NFL (max 90 days), NS (max 90 days), NWT (max 30 days), PEI (amount of 1 refill of original prescription).</a:t>
            </a:r>
          </a:p>
          <a:p>
            <a:pPr lvl="1"/>
            <a:r>
              <a:rPr lang="en-US" altLang="en-US" sz="1600">
                <a:solidFill>
                  <a:srgbClr val="181E5A"/>
                </a:solidFill>
                <a:latin typeface="Times" pitchFamily="1" charset="0"/>
                <a:cs typeface="Times" pitchFamily="1" charset="0"/>
              </a:rPr>
              <a:t>-ON: excludes narcotics and controlled substances. Cannot exceed the lesser of 6 months supply or last fill. Must notify prescriber.</a:t>
            </a:r>
          </a:p>
          <a:p>
            <a:pPr lvl="1"/>
            <a:r>
              <a:rPr lang="en-US" altLang="en-US" sz="1600">
                <a:solidFill>
                  <a:srgbClr val="181E5A"/>
                </a:solidFill>
                <a:latin typeface="Times" pitchFamily="1" charset="0"/>
                <a:cs typeface="Times" pitchFamily="1" charset="0"/>
              </a:rPr>
              <a:t>-NS: excludes previously transferred prescriptions.</a:t>
            </a:r>
            <a:endParaRPr lang="en-CA" altLang="en-US" sz="1600"/>
          </a:p>
          <a:p>
            <a:endParaRPr lang="en-US" altLang="en-US"/>
          </a:p>
        </p:txBody>
      </p:sp>
      <p:sp>
        <p:nvSpPr>
          <p:cNvPr id="58372"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E3361A3D-6A3D-491A-94FE-9B09D4F963C3}" type="slidenum">
              <a:rPr lang="en-US" altLang="en-US" sz="1200" smtClean="0"/>
              <a:pPr/>
              <a:t>11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a:solidFill>
                  <a:srgbClr val="4F5150"/>
                </a:solidFill>
                <a:cs typeface="Calibri" panose="020F0502020204030204" pitchFamily="34" charset="0"/>
              </a:rPr>
              <a:t>Illinois, USA: Hurricane Katrina Emergency Dispensing Guidelines</a:t>
            </a:r>
          </a:p>
          <a:p>
            <a:pPr>
              <a:defRPr/>
            </a:pPr>
            <a:endParaRPr lang="en-US" altLang="en-US" b="1" dirty="0">
              <a:solidFill>
                <a:srgbClr val="4F5150"/>
              </a:solidFill>
              <a:cs typeface="Calibri" panose="020F0502020204030204" pitchFamily="34" charset="0"/>
            </a:endParaRPr>
          </a:p>
          <a:p>
            <a:pPr>
              <a:defRPr/>
            </a:pPr>
            <a:r>
              <a:rPr lang="en-US" altLang="en-US" dirty="0">
                <a:solidFill>
                  <a:srgbClr val="181E5A"/>
                </a:solidFill>
                <a:latin typeface="Times" panose="02020603050405020304" pitchFamily="18" charset="0"/>
                <a:cs typeface="Times" panose="02020603050405020304" pitchFamily="18" charset="0"/>
              </a:rPr>
              <a:t>-Applies only to patients who are relocating from Louisiana, Mississippi, and Alabama.</a:t>
            </a:r>
          </a:p>
          <a:p>
            <a:pPr>
              <a:defRPr/>
            </a:pPr>
            <a:r>
              <a:rPr lang="en-US" altLang="en-US" dirty="0">
                <a:solidFill>
                  <a:srgbClr val="181E5A"/>
                </a:solidFill>
                <a:latin typeface="Times" panose="02020603050405020304" pitchFamily="18" charset="0"/>
                <a:cs typeface="Times" panose="02020603050405020304" pitchFamily="18" charset="0"/>
              </a:rPr>
              <a:t>-Can prescribe from a medication vial, label, receipt; or if unavailable, other credible information given by patient.</a:t>
            </a:r>
          </a:p>
          <a:p>
            <a:pPr>
              <a:defRPr/>
            </a:pPr>
            <a:r>
              <a:rPr lang="en-US" altLang="en-US" dirty="0">
                <a:solidFill>
                  <a:srgbClr val="181E5A"/>
                </a:solidFill>
                <a:latin typeface="Times" panose="02020603050405020304" pitchFamily="18" charset="0"/>
                <a:cs typeface="Times" panose="02020603050405020304" pitchFamily="18" charset="0"/>
              </a:rPr>
              <a:t>-Pharmacists may dispense a reasonable amount based on professional judgment on a case-by-case basis.</a:t>
            </a:r>
          </a:p>
          <a:p>
            <a:pPr>
              <a:defRPr/>
            </a:pPr>
            <a:r>
              <a:rPr lang="en-US" altLang="en-US" dirty="0">
                <a:solidFill>
                  <a:srgbClr val="181E5A"/>
                </a:solidFill>
                <a:latin typeface="Times" panose="02020603050405020304" pitchFamily="18" charset="0"/>
                <a:cs typeface="Times" panose="02020603050405020304" pitchFamily="18" charset="0"/>
              </a:rPr>
              <a:t>-Must inform the patient that the refill is being provided without a physician’s authorization.</a:t>
            </a:r>
          </a:p>
          <a:p>
            <a:pPr>
              <a:defRPr/>
            </a:pPr>
            <a:r>
              <a:rPr lang="en-US" altLang="en-US" dirty="0">
                <a:solidFill>
                  <a:srgbClr val="181E5A"/>
                </a:solidFill>
                <a:latin typeface="Times" panose="02020603050405020304" pitchFamily="18" charset="0"/>
                <a:cs typeface="Times" panose="02020603050405020304" pitchFamily="18" charset="0"/>
              </a:rPr>
              <a:t>-Also applies for controlled substances, but for these the pharmacist must also document that a good faith attempt to reach the original prescriber/ pharmacy was made.</a:t>
            </a:r>
          </a:p>
          <a:p>
            <a:pPr>
              <a:defRPr/>
            </a:pPr>
            <a:r>
              <a:rPr lang="en-US" altLang="en-US" dirty="0">
                <a:solidFill>
                  <a:srgbClr val="181E5A"/>
                </a:solidFill>
                <a:latin typeface="Times" panose="02020603050405020304" pitchFamily="18" charset="0"/>
                <a:cs typeface="Times" panose="02020603050405020304" pitchFamily="18" charset="0"/>
              </a:rPr>
              <a:t>-Narcotics, benzodiazepines, controlled substances: up to 30-day supply.</a:t>
            </a:r>
          </a:p>
          <a:p>
            <a:pPr>
              <a:defRPr/>
            </a:pPr>
            <a:r>
              <a:rPr lang="en-US" altLang="en-US" dirty="0">
                <a:solidFill>
                  <a:srgbClr val="181E5A"/>
                </a:solidFill>
                <a:latin typeface="Times" panose="02020603050405020304" pitchFamily="18" charset="0"/>
                <a:cs typeface="Times" panose="02020603050405020304" pitchFamily="18" charset="0"/>
              </a:rPr>
              <a:t>-Narcotics with potential for severe dependence: up to 7-day supply.</a:t>
            </a:r>
            <a:endParaRPr lang="en-US" altLang="en-US" kern="0" dirty="0">
              <a:solidFill>
                <a:srgbClr val="181E5A"/>
              </a:solidFill>
              <a:latin typeface="Times" panose="02020603050405020304" pitchFamily="18" charset="0"/>
              <a:cs typeface="Times" panose="02020603050405020304" pitchFamily="18" charset="0"/>
            </a:endParaRPr>
          </a:p>
          <a:p>
            <a:pPr>
              <a:defRPr/>
            </a:pPr>
            <a:endParaRPr lang="en-US" dirty="0"/>
          </a:p>
          <a:p>
            <a:pPr>
              <a:defRPr/>
            </a:pPr>
            <a:r>
              <a:rPr lang="en-US" b="1" dirty="0">
                <a:solidFill>
                  <a:srgbClr val="4F5150"/>
                </a:solidFill>
                <a:cs typeface="Calibri" panose="020F0502020204030204" pitchFamily="34" charset="0"/>
              </a:rPr>
              <a:t>Minnesota, USA: Hurricane Katrina Emergency Dispensing Policy</a:t>
            </a:r>
          </a:p>
          <a:p>
            <a:pPr>
              <a:defRPr/>
            </a:pPr>
            <a:endParaRPr lang="en-US" dirty="0">
              <a:solidFill>
                <a:srgbClr val="4F5150"/>
              </a:solidFill>
              <a:cs typeface="Calibri" panose="020F0502020204030204" pitchFamily="34" charset="0"/>
            </a:endParaRPr>
          </a:p>
          <a:p>
            <a:pPr>
              <a:defRPr/>
            </a:pPr>
            <a:r>
              <a:rPr lang="en-US" altLang="en-US" dirty="0">
                <a:solidFill>
                  <a:srgbClr val="181E5A"/>
                </a:solidFill>
                <a:latin typeface="Times" pitchFamily="1" charset="0"/>
                <a:cs typeface="Times" pitchFamily="1" charset="0"/>
              </a:rPr>
              <a:t>-Applies only to patients who are relocating from Louisiana, Mississippi, Alabama, and Florida.</a:t>
            </a:r>
          </a:p>
          <a:p>
            <a:pPr>
              <a:defRPr/>
            </a:pPr>
            <a:r>
              <a:rPr lang="en-US" altLang="en-US" dirty="0">
                <a:solidFill>
                  <a:srgbClr val="181E5A"/>
                </a:solidFill>
                <a:latin typeface="Times" pitchFamily="1" charset="0"/>
                <a:cs typeface="Times" pitchFamily="1" charset="0"/>
              </a:rPr>
              <a:t>-Pharmacists can provide emergency supplies for both non-controlled and controlled prescription drugs for a limited and reasonable duration (professional judgment).</a:t>
            </a:r>
          </a:p>
          <a:p>
            <a:pPr>
              <a:defRPr/>
            </a:pPr>
            <a:r>
              <a:rPr lang="en-US" altLang="en-US" dirty="0">
                <a:solidFill>
                  <a:srgbClr val="181E5A"/>
                </a:solidFill>
                <a:latin typeface="Times" pitchFamily="1" charset="0"/>
                <a:cs typeface="Times" pitchFamily="1" charset="0"/>
              </a:rPr>
              <a:t>-Each patient is evaluated on a case-by-case basis to best meet the patient’s need.</a:t>
            </a:r>
            <a:endParaRPr lang="en-CA" altLang="en-US" dirty="0">
              <a:solidFill>
                <a:srgbClr val="181E5A"/>
              </a:solidFill>
              <a:latin typeface="Times" pitchFamily="1" charset="0"/>
              <a:cs typeface="Times" pitchFamily="1" charset="0"/>
            </a:endParaRPr>
          </a:p>
          <a:p>
            <a:pPr>
              <a:defRPr/>
            </a:pPr>
            <a:endParaRPr lang="en-US" dirty="0"/>
          </a:p>
        </p:txBody>
      </p:sp>
      <p:sp>
        <p:nvSpPr>
          <p:cNvPr id="59396"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74D2D686-933F-4F1F-AC35-B0155F9F800A}" type="slidenum">
              <a:rPr lang="en-US" altLang="en-US" sz="1200" smtClean="0"/>
              <a:pPr/>
              <a:t>13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a:solidFill>
                  <a:srgbClr val="4F5150"/>
                </a:solidFill>
                <a:cs typeface="Calibri" panose="020F0502020204030204" pitchFamily="34" charset="0"/>
              </a:rPr>
              <a:t>Illinois, USA: Hurricane Katrina Emergency Dispensing Guidelines</a:t>
            </a:r>
          </a:p>
          <a:p>
            <a:pPr>
              <a:defRPr/>
            </a:pPr>
            <a:endParaRPr lang="en-US" altLang="en-US" b="1" dirty="0">
              <a:solidFill>
                <a:srgbClr val="4F5150"/>
              </a:solidFill>
              <a:cs typeface="Calibri" panose="020F0502020204030204" pitchFamily="34" charset="0"/>
            </a:endParaRPr>
          </a:p>
          <a:p>
            <a:pPr>
              <a:defRPr/>
            </a:pPr>
            <a:r>
              <a:rPr lang="en-US" altLang="en-US" dirty="0">
                <a:solidFill>
                  <a:srgbClr val="181E5A"/>
                </a:solidFill>
                <a:latin typeface="Times" panose="02020603050405020304" pitchFamily="18" charset="0"/>
                <a:cs typeface="Times" panose="02020603050405020304" pitchFamily="18" charset="0"/>
              </a:rPr>
              <a:t>-Applies only to patients who are relocating from Louisiana, Mississippi, and Alabama.</a:t>
            </a:r>
          </a:p>
          <a:p>
            <a:pPr>
              <a:defRPr/>
            </a:pPr>
            <a:r>
              <a:rPr lang="en-US" altLang="en-US" dirty="0">
                <a:solidFill>
                  <a:srgbClr val="181E5A"/>
                </a:solidFill>
                <a:latin typeface="Times" panose="02020603050405020304" pitchFamily="18" charset="0"/>
                <a:cs typeface="Times" panose="02020603050405020304" pitchFamily="18" charset="0"/>
              </a:rPr>
              <a:t>-Can prescribe from a medication vial, label, receipt; or if unavailable, other credible information given by patient.</a:t>
            </a:r>
          </a:p>
          <a:p>
            <a:pPr>
              <a:defRPr/>
            </a:pPr>
            <a:r>
              <a:rPr lang="en-US" altLang="en-US" dirty="0">
                <a:solidFill>
                  <a:srgbClr val="181E5A"/>
                </a:solidFill>
                <a:latin typeface="Times" panose="02020603050405020304" pitchFamily="18" charset="0"/>
                <a:cs typeface="Times" panose="02020603050405020304" pitchFamily="18" charset="0"/>
              </a:rPr>
              <a:t>-Pharmacists may dispense a reasonable amount based on professional judgment on a case-by-case basis.</a:t>
            </a:r>
          </a:p>
          <a:p>
            <a:pPr>
              <a:defRPr/>
            </a:pPr>
            <a:r>
              <a:rPr lang="en-US" altLang="en-US" dirty="0">
                <a:solidFill>
                  <a:srgbClr val="181E5A"/>
                </a:solidFill>
                <a:latin typeface="Times" panose="02020603050405020304" pitchFamily="18" charset="0"/>
                <a:cs typeface="Times" panose="02020603050405020304" pitchFamily="18" charset="0"/>
              </a:rPr>
              <a:t>-Must inform the patient that the refill is being provided without a physician’s authorization.</a:t>
            </a:r>
          </a:p>
          <a:p>
            <a:pPr>
              <a:defRPr/>
            </a:pPr>
            <a:r>
              <a:rPr lang="en-US" altLang="en-US" dirty="0">
                <a:solidFill>
                  <a:srgbClr val="181E5A"/>
                </a:solidFill>
                <a:latin typeface="Times" panose="02020603050405020304" pitchFamily="18" charset="0"/>
                <a:cs typeface="Times" panose="02020603050405020304" pitchFamily="18" charset="0"/>
              </a:rPr>
              <a:t>-Also applies for controlled substances, but for these the pharmacist must also document that a good faith attempt to reach the original prescriber/ pharmacy was made.</a:t>
            </a:r>
          </a:p>
          <a:p>
            <a:pPr>
              <a:defRPr/>
            </a:pPr>
            <a:r>
              <a:rPr lang="en-US" altLang="en-US" dirty="0">
                <a:solidFill>
                  <a:srgbClr val="181E5A"/>
                </a:solidFill>
                <a:latin typeface="Times" panose="02020603050405020304" pitchFamily="18" charset="0"/>
                <a:cs typeface="Times" panose="02020603050405020304" pitchFamily="18" charset="0"/>
              </a:rPr>
              <a:t>-Narcotics, benzodiazepines, controlled substances: up to 30-day supply.</a:t>
            </a:r>
          </a:p>
          <a:p>
            <a:pPr>
              <a:defRPr/>
            </a:pPr>
            <a:r>
              <a:rPr lang="en-US" altLang="en-US" dirty="0">
                <a:solidFill>
                  <a:srgbClr val="181E5A"/>
                </a:solidFill>
                <a:latin typeface="Times" panose="02020603050405020304" pitchFamily="18" charset="0"/>
                <a:cs typeface="Times" panose="02020603050405020304" pitchFamily="18" charset="0"/>
              </a:rPr>
              <a:t>-Narcotics with potential for severe dependence: up to 7-day supply.</a:t>
            </a:r>
            <a:endParaRPr lang="en-US" altLang="en-US" kern="0" dirty="0">
              <a:solidFill>
                <a:srgbClr val="181E5A"/>
              </a:solidFill>
              <a:latin typeface="Times" panose="02020603050405020304" pitchFamily="18" charset="0"/>
              <a:cs typeface="Times" panose="02020603050405020304" pitchFamily="18" charset="0"/>
            </a:endParaRPr>
          </a:p>
          <a:p>
            <a:pPr>
              <a:defRPr/>
            </a:pPr>
            <a:endParaRPr lang="en-US" dirty="0"/>
          </a:p>
          <a:p>
            <a:pPr>
              <a:defRPr/>
            </a:pPr>
            <a:r>
              <a:rPr lang="en-US" b="1" dirty="0">
                <a:solidFill>
                  <a:srgbClr val="4F5150"/>
                </a:solidFill>
                <a:cs typeface="Calibri" panose="020F0502020204030204" pitchFamily="34" charset="0"/>
              </a:rPr>
              <a:t>Minnesota, USA: Hurricane Katrina Emergency Dispensing Policy</a:t>
            </a:r>
          </a:p>
          <a:p>
            <a:pPr>
              <a:defRPr/>
            </a:pPr>
            <a:endParaRPr lang="en-US" dirty="0">
              <a:solidFill>
                <a:srgbClr val="4F5150"/>
              </a:solidFill>
              <a:cs typeface="Calibri" panose="020F0502020204030204" pitchFamily="34" charset="0"/>
            </a:endParaRPr>
          </a:p>
          <a:p>
            <a:pPr>
              <a:defRPr/>
            </a:pPr>
            <a:r>
              <a:rPr lang="en-US" altLang="en-US" dirty="0">
                <a:solidFill>
                  <a:srgbClr val="181E5A"/>
                </a:solidFill>
                <a:latin typeface="Times" pitchFamily="1" charset="0"/>
                <a:cs typeface="Times" pitchFamily="1" charset="0"/>
              </a:rPr>
              <a:t>-Applies only to patients who are relocating from Louisiana, Mississippi, Alabama, and Florida.</a:t>
            </a:r>
          </a:p>
          <a:p>
            <a:pPr>
              <a:defRPr/>
            </a:pPr>
            <a:r>
              <a:rPr lang="en-US" altLang="en-US" dirty="0">
                <a:solidFill>
                  <a:srgbClr val="181E5A"/>
                </a:solidFill>
                <a:latin typeface="Times" pitchFamily="1" charset="0"/>
                <a:cs typeface="Times" pitchFamily="1" charset="0"/>
              </a:rPr>
              <a:t>-Pharmacists can provide emergency supplies for both non-controlled and controlled prescription drugs for a limited and reasonable duration (professional judgment).</a:t>
            </a:r>
          </a:p>
          <a:p>
            <a:pPr>
              <a:defRPr/>
            </a:pPr>
            <a:r>
              <a:rPr lang="en-US" altLang="en-US" dirty="0">
                <a:solidFill>
                  <a:srgbClr val="181E5A"/>
                </a:solidFill>
                <a:latin typeface="Times" pitchFamily="1" charset="0"/>
                <a:cs typeface="Times" pitchFamily="1" charset="0"/>
              </a:rPr>
              <a:t>-Each patient is evaluated on a case-by-case basis to best meet the patient’s need.</a:t>
            </a:r>
            <a:endParaRPr lang="en-CA" altLang="en-US" dirty="0">
              <a:solidFill>
                <a:srgbClr val="181E5A"/>
              </a:solidFill>
              <a:latin typeface="Times" pitchFamily="1" charset="0"/>
              <a:cs typeface="Times" pitchFamily="1" charset="0"/>
            </a:endParaRPr>
          </a:p>
          <a:p>
            <a:pPr>
              <a:defRPr/>
            </a:pPr>
            <a:endParaRPr lang="en-US" dirty="0"/>
          </a:p>
          <a:p>
            <a:pPr>
              <a:defRPr/>
            </a:pPr>
            <a:endParaRPr lang="en-US" dirty="0"/>
          </a:p>
        </p:txBody>
      </p:sp>
      <p:sp>
        <p:nvSpPr>
          <p:cNvPr id="60420"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DE51C7BC-48F5-4813-89A5-91572536F93C}" type="slidenum">
              <a:rPr lang="en-US" altLang="en-US" sz="1200" smtClean="0"/>
              <a:pPr/>
              <a:t>15</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u="sng" dirty="0"/>
              <a:t>Canada</a:t>
            </a:r>
          </a:p>
          <a:p>
            <a:pPr>
              <a:defRPr/>
            </a:pPr>
            <a:endParaRPr lang="en-US" dirty="0"/>
          </a:p>
          <a:p>
            <a:pPr>
              <a:defRPr/>
            </a:pPr>
            <a:r>
              <a:rPr lang="en-US" dirty="0">
                <a:solidFill>
                  <a:schemeClr val="accent6"/>
                </a:solidFill>
              </a:rPr>
              <a:t>Circumstances for Initiating Prescriptions:</a:t>
            </a:r>
          </a:p>
          <a:p>
            <a:pPr>
              <a:defRPr/>
            </a:pPr>
            <a:r>
              <a:rPr lang="en-US" dirty="0">
                <a:solidFill>
                  <a:srgbClr val="181E5A"/>
                </a:solidFill>
                <a:latin typeface="Times" panose="02020603050405020304" pitchFamily="18" charset="0"/>
                <a:cs typeface="Times" panose="02020603050405020304" pitchFamily="18" charset="0"/>
              </a:rPr>
              <a:t>-SK, NS: minor ailments only.</a:t>
            </a:r>
          </a:p>
          <a:p>
            <a:pPr>
              <a:defRPr/>
            </a:pPr>
            <a:r>
              <a:rPr lang="en-US" dirty="0">
                <a:solidFill>
                  <a:srgbClr val="181E5A"/>
                </a:solidFill>
                <a:latin typeface="Times" panose="02020603050405020304" pitchFamily="18" charset="0"/>
                <a:cs typeface="Times" panose="02020603050405020304" pitchFamily="18" charset="0"/>
              </a:rPr>
              <a:t>-NS: pharmacists may also prescribe in a collaborative setting (e.g. multidisciplinary clinic) as approved on a case-by-case basis.</a:t>
            </a:r>
          </a:p>
          <a:p>
            <a:pPr>
              <a:defRPr/>
            </a:pPr>
            <a:r>
              <a:rPr lang="en-US" dirty="0">
                <a:solidFill>
                  <a:srgbClr val="181E5A"/>
                </a:solidFill>
                <a:latin typeface="Times" panose="02020603050405020304" pitchFamily="18" charset="0"/>
                <a:cs typeface="Times" panose="02020603050405020304" pitchFamily="18" charset="0"/>
              </a:rPr>
              <a:t>-NB: pharmacists must have a collaborative practice agreement.</a:t>
            </a:r>
          </a:p>
          <a:p>
            <a:pPr>
              <a:defRPr/>
            </a:pPr>
            <a:r>
              <a:rPr lang="en-US" dirty="0">
                <a:solidFill>
                  <a:srgbClr val="181E5A"/>
                </a:solidFill>
                <a:latin typeface="Times" panose="02020603050405020304" pitchFamily="18" charset="0"/>
                <a:cs typeface="Times" panose="02020603050405020304" pitchFamily="18" charset="0"/>
              </a:rPr>
              <a:t>-AB: pharmacists must have “additional prescribing authority” from Alberta College of Pharmacists.</a:t>
            </a:r>
          </a:p>
          <a:p>
            <a:pPr>
              <a:defRPr/>
            </a:pPr>
            <a:r>
              <a:rPr lang="en-US" dirty="0">
                <a:solidFill>
                  <a:srgbClr val="181E5A"/>
                </a:solidFill>
                <a:latin typeface="Times" panose="02020603050405020304" pitchFamily="18" charset="0"/>
                <a:cs typeface="Times" panose="02020603050405020304" pitchFamily="18" charset="0"/>
              </a:rPr>
              <a:t>-ON, QC: pharmacists may prescribe under a physician’s directive (Medical directive / Collective prescription)</a:t>
            </a:r>
            <a:r>
              <a:rPr lang="en-CA" dirty="0">
                <a:latin typeface="Times" panose="02020603050405020304" pitchFamily="18" charset="0"/>
                <a:cs typeface="Times" panose="02020603050405020304" pitchFamily="18" charset="0"/>
              </a:rPr>
              <a:t>.</a:t>
            </a:r>
            <a:endParaRPr lang="en-US" dirty="0">
              <a:solidFill>
                <a:srgbClr val="181E5A"/>
              </a:solidFill>
              <a:latin typeface="Times" panose="02020603050405020304" pitchFamily="18" charset="0"/>
              <a:cs typeface="Times" panose="02020603050405020304" pitchFamily="18" charset="0"/>
            </a:endParaRPr>
          </a:p>
          <a:p>
            <a:pPr>
              <a:defRPr/>
            </a:pPr>
            <a:endParaRPr lang="en-US" dirty="0"/>
          </a:p>
          <a:p>
            <a:pPr>
              <a:spcBef>
                <a:spcPct val="0"/>
              </a:spcBef>
              <a:defRPr/>
            </a:pPr>
            <a:r>
              <a:rPr lang="en-CA" altLang="en-US" u="sng" dirty="0">
                <a:solidFill>
                  <a:srgbClr val="6A9BB2"/>
                </a:solidFill>
                <a:hlinkClick r:id="rId3"/>
              </a:rPr>
              <a:t>http://http://blueprintforpharmacy.ca/docs/kt-tools/canada-environmental-scan-of-pharmacy-services---cpha-october-2013---final.pdf</a:t>
            </a:r>
            <a:r>
              <a:rPr lang="en-CA" altLang="en-US" u="sng" dirty="0">
                <a:solidFill>
                  <a:srgbClr val="6A9BB2"/>
                </a:solidFill>
              </a:rPr>
              <a:t> </a:t>
            </a:r>
          </a:p>
          <a:p>
            <a:pPr>
              <a:spcBef>
                <a:spcPct val="0"/>
              </a:spcBef>
              <a:defRPr/>
            </a:pPr>
            <a:r>
              <a:rPr lang="en-CA" altLang="en-US" u="sng" dirty="0">
                <a:solidFill>
                  <a:srgbClr val="6A9BB2"/>
                </a:solidFill>
                <a:hlinkClick r:id="rId4"/>
              </a:rPr>
              <a:t>http://www.pharmacists.ca/cpha-ca/assets/File/pharmacy-in-canada/ExpandedScopeChart.pdf</a:t>
            </a:r>
            <a:r>
              <a:rPr lang="en-CA" altLang="en-US" u="sng" dirty="0">
                <a:solidFill>
                  <a:srgbClr val="6A9BB2"/>
                </a:solidFill>
              </a:rPr>
              <a:t> </a:t>
            </a:r>
          </a:p>
          <a:p>
            <a:pPr>
              <a:spcBef>
                <a:spcPct val="0"/>
              </a:spcBef>
              <a:defRPr/>
            </a:pPr>
            <a:r>
              <a:rPr lang="en-US" altLang="en-US" dirty="0">
                <a:hlinkClick r:id="rId5"/>
              </a:rPr>
              <a:t>http://www.nbpharmacists.ca/Portals/9/documents/43/77/List%20of%20pharmacists%20in%20Collaborative%20practice.pdf</a:t>
            </a:r>
            <a:endParaRPr lang="en-US" altLang="en-US" dirty="0"/>
          </a:p>
          <a:p>
            <a:pPr>
              <a:spcBef>
                <a:spcPct val="0"/>
              </a:spcBef>
              <a:defRPr/>
            </a:pPr>
            <a:r>
              <a:rPr lang="en-US" altLang="en-US" dirty="0">
                <a:hlinkClick r:id="rId6"/>
              </a:rPr>
              <a:t>http://www.cshp-nb.ca/web/la/en/pa/662839F4B0964253B0288D7C677E2624/it/54EBC13592094DB9854AE7263E79AA75/item.asp</a:t>
            </a:r>
            <a:r>
              <a:rPr lang="en-US" altLang="en-US" dirty="0"/>
              <a:t> </a:t>
            </a:r>
            <a:endParaRPr lang="en-CA" altLang="en-US" u="sng" dirty="0">
              <a:solidFill>
                <a:srgbClr val="6A9BB2"/>
              </a:solidFill>
            </a:endParaRPr>
          </a:p>
          <a:p>
            <a:pPr>
              <a:defRPr/>
            </a:pPr>
            <a:endParaRPr lang="en-US" dirty="0"/>
          </a:p>
          <a:p>
            <a:pPr>
              <a:defRPr/>
            </a:pPr>
            <a:endParaRPr lang="en-US" dirty="0"/>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BB4B852-9567-4886-867E-77EF89F46F70}" type="slidenum">
              <a:rPr lang="en-US" altLang="en-US" sz="1200" smtClean="0"/>
              <a:pPr/>
              <a:t>19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b="1" u="sng"/>
              <a:t>Scotland</a:t>
            </a:r>
          </a:p>
          <a:p>
            <a:endParaRPr lang="en-US" altLang="en-US"/>
          </a:p>
          <a:p>
            <a:pPr lvl="1" algn="just"/>
            <a:r>
              <a:rPr lang="en-US" altLang="en-US" sz="1800"/>
              <a:t>-Minor Ailment Service (MAS) allows eligible individuals to register with and use a community pharmacy as the first port of call for common illnesses on the National Health Service (NHS).</a:t>
            </a:r>
          </a:p>
          <a:p>
            <a:pPr lvl="1" algn="just"/>
            <a:r>
              <a:rPr lang="en-US" altLang="en-US" sz="1800"/>
              <a:t>-Patient must register with a community pharmacy to use the MAS, and must re-register is they choose to switch pharmacies for this service.</a:t>
            </a:r>
          </a:p>
          <a:p>
            <a:pPr lvl="1" algn="just"/>
            <a:r>
              <a:rPr lang="en-US" altLang="en-US" sz="1800"/>
              <a:t>-22 minor ailments: acne, athlete’s foot, </a:t>
            </a:r>
            <a:r>
              <a:rPr lang="en-US" altLang="en-US" sz="1800" u="sng"/>
              <a:t>back ache</a:t>
            </a:r>
            <a:r>
              <a:rPr lang="en-US" altLang="en-US" sz="1800"/>
              <a:t>, </a:t>
            </a:r>
            <a:r>
              <a:rPr lang="en-US" altLang="en-US" sz="1800" u="sng"/>
              <a:t>cold sores</a:t>
            </a:r>
            <a:r>
              <a:rPr lang="en-US" altLang="en-US" sz="1800"/>
              <a:t>, constipation, </a:t>
            </a:r>
            <a:r>
              <a:rPr lang="en-US" altLang="en-US" sz="1800" u="sng"/>
              <a:t>cough</a:t>
            </a:r>
            <a:r>
              <a:rPr lang="en-US" altLang="en-US" sz="1800"/>
              <a:t>, </a:t>
            </a:r>
            <a:r>
              <a:rPr lang="en-US" altLang="en-US" sz="1800" u="sng"/>
              <a:t>diarrhea</a:t>
            </a:r>
            <a:r>
              <a:rPr lang="en-US" altLang="en-US" sz="1800"/>
              <a:t>, ear ache, eczema &amp; allergies, hemorrhoids (piles), hay fever, </a:t>
            </a:r>
            <a:r>
              <a:rPr lang="en-US" altLang="en-US" sz="1800" u="sng"/>
              <a:t>headache</a:t>
            </a:r>
            <a:r>
              <a:rPr lang="en-US" altLang="en-US" sz="1800"/>
              <a:t>, head lice, </a:t>
            </a:r>
            <a:r>
              <a:rPr lang="en-US" altLang="en-US" sz="1800" u="sng"/>
              <a:t>indigestion</a:t>
            </a:r>
            <a:r>
              <a:rPr lang="en-US" altLang="en-US" sz="1800"/>
              <a:t>, mouth ulcers, nasal congestion, </a:t>
            </a:r>
            <a:r>
              <a:rPr lang="en-US" altLang="en-US" sz="1800" u="sng"/>
              <a:t>pain</a:t>
            </a:r>
            <a:r>
              <a:rPr lang="en-US" altLang="en-US" sz="1800"/>
              <a:t>, </a:t>
            </a:r>
            <a:r>
              <a:rPr lang="en-US" altLang="en-US" sz="1800" u="sng"/>
              <a:t>period pain</a:t>
            </a:r>
            <a:r>
              <a:rPr lang="en-US" altLang="en-US" sz="1800"/>
              <a:t>, thrush, </a:t>
            </a:r>
            <a:r>
              <a:rPr lang="en-US" altLang="en-US" sz="1800" u="sng"/>
              <a:t>sore throat</a:t>
            </a:r>
            <a:r>
              <a:rPr lang="en-US" altLang="en-US" sz="1800"/>
              <a:t>, threadworms, warts &amp; verrucae. </a:t>
            </a:r>
          </a:p>
          <a:p>
            <a:endParaRPr lang="en-US" altLang="en-US"/>
          </a:p>
        </p:txBody>
      </p:sp>
      <p:sp>
        <p:nvSpPr>
          <p:cNvPr id="62468"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EC2A91C5-E48F-4F75-A7AD-9134049B2CE4}" type="slidenum">
              <a:rPr lang="en-US" altLang="en-US" sz="1200" smtClean="0"/>
              <a:pPr/>
              <a:t>20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b="1" u="sng"/>
              <a:t>United Kingdom</a:t>
            </a:r>
            <a:r>
              <a:rPr lang="en-US" altLang="en-US"/>
              <a:t> (Antibiotics prescribing):</a:t>
            </a:r>
          </a:p>
          <a:p>
            <a:endParaRPr lang="en-CA" altLang="en-US" sz="500"/>
          </a:p>
          <a:p>
            <a:pPr lvl="1"/>
            <a:r>
              <a:rPr lang="en-US" altLang="en-US" sz="1800"/>
              <a:t>-Guidance from the Medicines and Healthcare products Regulatory Agency (MHRA), an executive agency of the Department of Health, states that only ‘appropriate practitioners’ can prescribe medicine in the UK. Appropriate practitioners can be: </a:t>
            </a:r>
          </a:p>
          <a:p>
            <a:pPr lvl="2"/>
            <a:r>
              <a:rPr lang="en-US" altLang="en-US"/>
              <a:t>-independent prescribers </a:t>
            </a:r>
          </a:p>
          <a:p>
            <a:pPr lvl="2"/>
            <a:r>
              <a:rPr lang="en-US" altLang="en-US"/>
              <a:t>-supplementary prescribers </a:t>
            </a:r>
          </a:p>
          <a:p>
            <a:pPr lvl="1"/>
            <a:r>
              <a:rPr lang="en-US" altLang="en-US" sz="1800"/>
              <a:t>-Pharmacist independent prescribers can prescribe any medicine for any medical condition within their competence, including some </a:t>
            </a:r>
            <a:r>
              <a:rPr lang="en-US" altLang="en-US" sz="1800">
                <a:hlinkClick r:id="rId3" action="ppaction://hlinkfile"/>
              </a:rPr>
              <a:t>controlled medicines</a:t>
            </a:r>
            <a:r>
              <a:rPr lang="en-US" altLang="en-US" sz="1800"/>
              <a:t> (except diamorphine, cocaine, and dipipanone for the treatment of addiction).</a:t>
            </a:r>
          </a:p>
          <a:p>
            <a:pPr lvl="1"/>
            <a:r>
              <a:rPr lang="en-US" altLang="en-US" sz="1800"/>
              <a:t>-Pharmacist supplementary prescribers are responsible for continuing patient care after an assessment by an independent prescriber. They work with the independent prescriber to fulfill a clinical management plan agreed upon between the prescribers and the patient.</a:t>
            </a:r>
          </a:p>
          <a:p>
            <a:endParaRPr lang="en-US" altLang="en-US"/>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DF408511-B361-4B87-B652-65832CA329FE}" type="slidenum">
              <a:rPr lang="en-US" altLang="en-US" sz="1200" smtClean="0"/>
              <a:pPr/>
              <a:t>21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9"/>
          <p:cNvSpPr>
            <a:spLocks noGrp="1" noChangeArrowheads="1"/>
          </p:cNvSpPr>
          <p:nvPr>
            <p:ph type="sldNum" sz="quarter" idx="10"/>
          </p:nvPr>
        </p:nvSpPr>
        <p:spPr>
          <a:ln/>
        </p:spPr>
        <p:txBody>
          <a:bodyPr/>
          <a:lstStyle>
            <a:lvl1pPr>
              <a:defRPr/>
            </a:lvl1pPr>
          </a:lstStyle>
          <a:p>
            <a:pPr>
              <a:defRPr/>
            </a:pPr>
            <a:fld id="{4D65453C-453C-492A-B1FA-548F485B0978}"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49958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sldNum" sz="quarter" idx="10"/>
          </p:nvPr>
        </p:nvSpPr>
        <p:spPr>
          <a:ln/>
        </p:spPr>
        <p:txBody>
          <a:bodyPr/>
          <a:lstStyle>
            <a:lvl1pPr>
              <a:defRPr/>
            </a:lvl1pPr>
          </a:lstStyle>
          <a:p>
            <a:pPr>
              <a:defRPr/>
            </a:pPr>
            <a:fld id="{DA27A8C0-5E91-4A3D-B625-9EA3EF57824C}"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175910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52600"/>
            <a:ext cx="1943100" cy="434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752600"/>
            <a:ext cx="5676900" cy="434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sldNum" sz="quarter" idx="10"/>
          </p:nvPr>
        </p:nvSpPr>
        <p:spPr>
          <a:ln/>
        </p:spPr>
        <p:txBody>
          <a:bodyPr/>
          <a:lstStyle>
            <a:lvl1pPr>
              <a:defRPr/>
            </a:lvl1pPr>
          </a:lstStyle>
          <a:p>
            <a:pPr>
              <a:defRPr/>
            </a:pPr>
            <a:fld id="{CD55B5BA-C7E8-4776-9721-5050615C9673}"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3187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
        <p:nvSpPr>
          <p:cNvPr id="4" name="Rectangle 19"/>
          <p:cNvSpPr>
            <a:spLocks noGrp="1" noChangeArrowheads="1"/>
          </p:cNvSpPr>
          <p:nvPr>
            <p:ph type="sldNum" sz="quarter" idx="10"/>
          </p:nvPr>
        </p:nvSpPr>
        <p:spPr>
          <a:ln/>
        </p:spPr>
        <p:txBody>
          <a:bodyPr/>
          <a:lstStyle>
            <a:lvl1pPr>
              <a:defRPr/>
            </a:lvl1pPr>
          </a:lstStyle>
          <a:p>
            <a:pPr>
              <a:defRPr/>
            </a:pPr>
            <a:fld id="{17FA0EDB-7C9E-4662-940A-F8BC9209F012}"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248420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9"/>
          <p:cNvSpPr>
            <a:spLocks noGrp="1" noChangeArrowheads="1"/>
          </p:cNvSpPr>
          <p:nvPr>
            <p:ph type="sldNum" sz="quarter" idx="10"/>
          </p:nvPr>
        </p:nvSpPr>
        <p:spPr>
          <a:ln/>
        </p:spPr>
        <p:txBody>
          <a:bodyPr/>
          <a:lstStyle>
            <a:lvl1pPr>
              <a:defRPr/>
            </a:lvl1pPr>
          </a:lstStyle>
          <a:p>
            <a:pPr>
              <a:defRPr/>
            </a:pPr>
            <a:fld id="{E15943F9-E566-49D5-8723-B67F256AFEFF}"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343088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pPr>
              <a:defRPr/>
            </a:pPr>
            <a:fld id="{34ED4B69-CBCB-43F8-80A4-207A974CAFC6}"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375681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85800" y="27432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27432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19"/>
          <p:cNvSpPr>
            <a:spLocks noGrp="1" noChangeArrowheads="1"/>
          </p:cNvSpPr>
          <p:nvPr>
            <p:ph type="sldNum" sz="quarter" idx="10"/>
          </p:nvPr>
        </p:nvSpPr>
        <p:spPr>
          <a:ln/>
        </p:spPr>
        <p:txBody>
          <a:bodyPr/>
          <a:lstStyle>
            <a:lvl1pPr>
              <a:defRPr/>
            </a:lvl1pPr>
          </a:lstStyle>
          <a:p>
            <a:pPr>
              <a:defRPr/>
            </a:pPr>
            <a:fld id="{1164124C-59A3-444C-9F23-369B04AA44D1}"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280638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19"/>
          <p:cNvSpPr>
            <a:spLocks noGrp="1" noChangeArrowheads="1"/>
          </p:cNvSpPr>
          <p:nvPr>
            <p:ph type="sldNum" sz="quarter" idx="10"/>
          </p:nvPr>
        </p:nvSpPr>
        <p:spPr>
          <a:ln/>
        </p:spPr>
        <p:txBody>
          <a:bodyPr/>
          <a:lstStyle>
            <a:lvl1pPr>
              <a:defRPr/>
            </a:lvl1pPr>
          </a:lstStyle>
          <a:p>
            <a:pPr>
              <a:defRPr/>
            </a:pPr>
            <a:fld id="{F41495A0-5892-4452-960F-FD4637865687}"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308932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19"/>
          <p:cNvSpPr>
            <a:spLocks noGrp="1" noChangeArrowheads="1"/>
          </p:cNvSpPr>
          <p:nvPr>
            <p:ph type="sldNum" sz="quarter" idx="10"/>
          </p:nvPr>
        </p:nvSpPr>
        <p:spPr>
          <a:ln/>
        </p:spPr>
        <p:txBody>
          <a:bodyPr/>
          <a:lstStyle>
            <a:lvl1pPr>
              <a:defRPr/>
            </a:lvl1pPr>
          </a:lstStyle>
          <a:p>
            <a:pPr>
              <a:defRPr/>
            </a:pPr>
            <a:fld id="{1D956E7F-9511-4DA2-8AC5-8CD4309019EE}"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234512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D4D3FF20-6E1A-4082-9A4A-A989A186374A}"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143676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pPr>
              <a:defRPr/>
            </a:pPr>
            <a:fld id="{E2D4F4FB-BC59-4AFF-A058-D4907AD20B93}"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105863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Laure BRET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9"/>
          <p:cNvSpPr>
            <a:spLocks noGrp="1" noChangeArrowheads="1"/>
          </p:cNvSpPr>
          <p:nvPr>
            <p:ph type="sldNum" sz="quarter" idx="10"/>
          </p:nvPr>
        </p:nvSpPr>
        <p:spPr>
          <a:ln/>
        </p:spPr>
        <p:txBody>
          <a:bodyPr/>
          <a:lstStyle>
            <a:lvl1pPr>
              <a:defRPr/>
            </a:lvl1pPr>
          </a:lstStyle>
          <a:p>
            <a:pPr>
              <a:defRPr/>
            </a:pPr>
            <a:fld id="{DD1800F3-7F96-4EEF-8B31-703C94AB6891}"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3819715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pPr>
              <a:defRPr/>
            </a:pPr>
            <a:fld id="{60DAE1FE-2B5D-438B-AB59-3DFA85F43380}"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3452511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9"/>
          <p:cNvSpPr>
            <a:spLocks noGrp="1" noChangeArrowheads="1"/>
          </p:cNvSpPr>
          <p:nvPr>
            <p:ph type="sldNum" sz="quarter" idx="10"/>
          </p:nvPr>
        </p:nvSpPr>
        <p:spPr>
          <a:ln/>
        </p:spPr>
        <p:txBody>
          <a:bodyPr/>
          <a:lstStyle>
            <a:lvl1pPr>
              <a:defRPr/>
            </a:lvl1pPr>
          </a:lstStyle>
          <a:p>
            <a:pPr>
              <a:defRPr/>
            </a:pPr>
            <a:fld id="{B0ABD46F-0D4E-4B68-B0EA-7B3350838EF2}"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1834642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52600"/>
            <a:ext cx="1943100" cy="43434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85800" y="1752600"/>
            <a:ext cx="5676900" cy="434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9"/>
          <p:cNvSpPr>
            <a:spLocks noGrp="1" noChangeArrowheads="1"/>
          </p:cNvSpPr>
          <p:nvPr>
            <p:ph type="sldNum" sz="quarter" idx="10"/>
          </p:nvPr>
        </p:nvSpPr>
        <p:spPr>
          <a:ln/>
        </p:spPr>
        <p:txBody>
          <a:bodyPr/>
          <a:lstStyle>
            <a:lvl1pPr>
              <a:defRPr/>
            </a:lvl1pPr>
          </a:lstStyle>
          <a:p>
            <a:pPr>
              <a:defRPr/>
            </a:pPr>
            <a:fld id="{96508985-B5EC-41FE-8326-C37861BBA2F7}" type="slidenum">
              <a:rPr lang="en-US" altLang="en-US"/>
              <a:pPr>
                <a:defRPr/>
              </a:pPr>
              <a:t>‹#›</a:t>
            </a:fld>
            <a:endParaRPr lang="en-US" altLang="en-US" sz="1400">
              <a:solidFill>
                <a:srgbClr val="000000"/>
              </a:solidFill>
            </a:endParaRPr>
          </a:p>
        </p:txBody>
      </p:sp>
    </p:spTree>
    <p:extLst>
      <p:ext uri="{BB962C8B-B14F-4D97-AF65-F5344CB8AC3E}">
        <p14:creationId xmlns:p14="http://schemas.microsoft.com/office/powerpoint/2010/main" val="41478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pPr>
              <a:defRPr/>
            </a:pPr>
            <a:fld id="{2AA97CE7-D571-4D43-9DE7-4BD405546296}"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130522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sldNum" sz="quarter" idx="10"/>
          </p:nvPr>
        </p:nvSpPr>
        <p:spPr>
          <a:ln/>
        </p:spPr>
        <p:txBody>
          <a:bodyPr/>
          <a:lstStyle>
            <a:lvl1pPr>
              <a:defRPr/>
            </a:lvl1pPr>
          </a:lstStyle>
          <a:p>
            <a:pPr>
              <a:defRPr/>
            </a:pPr>
            <a:fld id="{1F7717AE-DED1-4860-B13C-70C1775CDDAA}"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285252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sldNum" sz="quarter" idx="10"/>
          </p:nvPr>
        </p:nvSpPr>
        <p:spPr>
          <a:ln/>
        </p:spPr>
        <p:txBody>
          <a:bodyPr/>
          <a:lstStyle>
            <a:lvl1pPr>
              <a:defRPr/>
            </a:lvl1pPr>
          </a:lstStyle>
          <a:p>
            <a:pPr>
              <a:defRPr/>
            </a:pPr>
            <a:fld id="{42B1261C-6F0D-476D-81BF-EDB297C7D298}"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153216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sldNum" sz="quarter" idx="10"/>
          </p:nvPr>
        </p:nvSpPr>
        <p:spPr>
          <a:ln/>
        </p:spPr>
        <p:txBody>
          <a:bodyPr/>
          <a:lstStyle>
            <a:lvl1pPr>
              <a:defRPr/>
            </a:lvl1pPr>
          </a:lstStyle>
          <a:p>
            <a:pPr>
              <a:defRPr/>
            </a:pPr>
            <a:fld id="{F1A22D92-3CFA-4F34-9FF2-0A0D16D18FE2}"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24326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579FF060-FEFF-4885-BF8B-0C8D5E7A13A3}"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266345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pPr>
              <a:defRPr/>
            </a:pPr>
            <a:fld id="{F6765EFC-D495-4915-8B28-1980F3F1AFF0}"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250731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pPr>
              <a:defRPr/>
            </a:pPr>
            <a:fld id="{A85EC3A9-0D75-43B4-9B67-6CC3C3E6D3B3}" type="slidenum">
              <a:rPr lang="en-US" altLang="en-US"/>
              <a:pPr>
                <a:defRPr/>
              </a:pPr>
              <a:t>‹#›</a:t>
            </a:fld>
            <a:endParaRPr lang="en-US" altLang="en-US" sz="1400">
              <a:solidFill>
                <a:schemeClr val="tx1"/>
              </a:solidFill>
            </a:endParaRPr>
          </a:p>
        </p:txBody>
      </p:sp>
    </p:spTree>
    <p:extLst>
      <p:ext uri="{BB962C8B-B14F-4D97-AF65-F5344CB8AC3E}">
        <p14:creationId xmlns:p14="http://schemas.microsoft.com/office/powerpoint/2010/main" val="151475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685800" y="17526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16"/>
          <p:cNvSpPr>
            <a:spLocks noGrp="1" noChangeArrowheads="1"/>
          </p:cNvSpPr>
          <p:nvPr>
            <p:ph type="body" idx="1"/>
          </p:nvPr>
        </p:nvSpPr>
        <p:spPr bwMode="auto">
          <a:xfrm>
            <a:off x="685800" y="2743200"/>
            <a:ext cx="7772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3" name="Rectangle 19"/>
          <p:cNvSpPr>
            <a:spLocks noGrp="1" noChangeArrowheads="1"/>
          </p:cNvSpPr>
          <p:nvPr>
            <p:ph type="sldNum" sz="quarter" idx="4"/>
          </p:nvPr>
        </p:nvSpPr>
        <p:spPr bwMode="auto">
          <a:xfrm>
            <a:off x="7086600" y="64770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rgbClr val="8C8E8E"/>
                </a:solidFill>
              </a:defRPr>
            </a:lvl1pPr>
          </a:lstStyle>
          <a:p>
            <a:pPr>
              <a:defRPr/>
            </a:pPr>
            <a:fld id="{0D597A66-0E50-40AA-B503-4ADE596495F9}" type="slidenum">
              <a:rPr lang="en-US" altLang="en-US"/>
              <a:pPr>
                <a:defRPr/>
              </a:pPr>
              <a:t>‹#›</a:t>
            </a:fld>
            <a:endParaRPr lang="en-US" altLang="en-US" sz="1400">
              <a:solidFill>
                <a:schemeClr val="tx1"/>
              </a:solidFill>
            </a:endParaRPr>
          </a:p>
        </p:txBody>
      </p:sp>
      <p:pic>
        <p:nvPicPr>
          <p:cNvPr id="1029" name="Picture 23" descr="CHEO-PPT-Corp-Header-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4" descr="CHEO-Logo-Purple-Outline-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28600" y="304800"/>
            <a:ext cx="1752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5" descr="CHEO-RI-Purple-Outline-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15200" y="169863"/>
            <a:ext cx="91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6" descr="UO-4a1_nobrand_v_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05800" y="50800"/>
            <a:ext cx="830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spcBef>
          <a:spcPct val="0"/>
        </a:spcBef>
        <a:spcAft>
          <a:spcPct val="0"/>
        </a:spcAft>
        <a:defRPr sz="2800" b="1">
          <a:solidFill>
            <a:srgbClr val="262727"/>
          </a:solidFill>
          <a:latin typeface="+mj-lt"/>
          <a:ea typeface="+mj-ea"/>
          <a:cs typeface="+mj-cs"/>
        </a:defRPr>
      </a:lvl1pPr>
      <a:lvl2pPr algn="l" rtl="0" eaLnBrk="0" fontAlgn="base" hangingPunct="0">
        <a:spcBef>
          <a:spcPct val="0"/>
        </a:spcBef>
        <a:spcAft>
          <a:spcPct val="0"/>
        </a:spcAft>
        <a:defRPr sz="2800" b="1">
          <a:solidFill>
            <a:srgbClr val="262727"/>
          </a:solidFill>
          <a:latin typeface="Arial" charset="0"/>
          <a:ea typeface="ヒラギノ角ゴ Pro W3" pitchFamily="1" charset="-128"/>
        </a:defRPr>
      </a:lvl2pPr>
      <a:lvl3pPr algn="l" rtl="0" eaLnBrk="0" fontAlgn="base" hangingPunct="0">
        <a:spcBef>
          <a:spcPct val="0"/>
        </a:spcBef>
        <a:spcAft>
          <a:spcPct val="0"/>
        </a:spcAft>
        <a:defRPr sz="2800" b="1">
          <a:solidFill>
            <a:srgbClr val="262727"/>
          </a:solidFill>
          <a:latin typeface="Arial" charset="0"/>
          <a:ea typeface="ヒラギノ角ゴ Pro W3" pitchFamily="1" charset="-128"/>
        </a:defRPr>
      </a:lvl3pPr>
      <a:lvl4pPr algn="l" rtl="0" eaLnBrk="0" fontAlgn="base" hangingPunct="0">
        <a:spcBef>
          <a:spcPct val="0"/>
        </a:spcBef>
        <a:spcAft>
          <a:spcPct val="0"/>
        </a:spcAft>
        <a:defRPr sz="2800" b="1">
          <a:solidFill>
            <a:srgbClr val="262727"/>
          </a:solidFill>
          <a:latin typeface="Arial" charset="0"/>
          <a:ea typeface="ヒラギノ角ゴ Pro W3" pitchFamily="1" charset="-128"/>
        </a:defRPr>
      </a:lvl4pPr>
      <a:lvl5pPr algn="l" rtl="0" eaLnBrk="0" fontAlgn="base" hangingPunct="0">
        <a:spcBef>
          <a:spcPct val="0"/>
        </a:spcBef>
        <a:spcAft>
          <a:spcPct val="0"/>
        </a:spcAft>
        <a:defRPr sz="2800" b="1">
          <a:solidFill>
            <a:srgbClr val="262727"/>
          </a:solidFill>
          <a:latin typeface="Arial" charset="0"/>
          <a:ea typeface="ヒラギノ角ゴ Pro W3" pitchFamily="1" charset="-128"/>
        </a:defRPr>
      </a:lvl5pPr>
      <a:lvl6pPr marL="457200" algn="l" rtl="0" fontAlgn="base">
        <a:spcBef>
          <a:spcPct val="0"/>
        </a:spcBef>
        <a:spcAft>
          <a:spcPct val="0"/>
        </a:spcAft>
        <a:defRPr sz="2800" b="1">
          <a:solidFill>
            <a:srgbClr val="262727"/>
          </a:solidFill>
          <a:latin typeface="Arial" charset="0"/>
          <a:ea typeface="ヒラギノ角ゴ Pro W3" pitchFamily="1" charset="-128"/>
        </a:defRPr>
      </a:lvl6pPr>
      <a:lvl7pPr marL="914400" algn="l" rtl="0" fontAlgn="base">
        <a:spcBef>
          <a:spcPct val="0"/>
        </a:spcBef>
        <a:spcAft>
          <a:spcPct val="0"/>
        </a:spcAft>
        <a:defRPr sz="2800" b="1">
          <a:solidFill>
            <a:srgbClr val="262727"/>
          </a:solidFill>
          <a:latin typeface="Arial" charset="0"/>
          <a:ea typeface="ヒラギノ角ゴ Pro W3" pitchFamily="1" charset="-128"/>
        </a:defRPr>
      </a:lvl7pPr>
      <a:lvl8pPr marL="1371600" algn="l" rtl="0" fontAlgn="base">
        <a:spcBef>
          <a:spcPct val="0"/>
        </a:spcBef>
        <a:spcAft>
          <a:spcPct val="0"/>
        </a:spcAft>
        <a:defRPr sz="2800" b="1">
          <a:solidFill>
            <a:srgbClr val="262727"/>
          </a:solidFill>
          <a:latin typeface="Arial" charset="0"/>
          <a:ea typeface="ヒラギノ角ゴ Pro W3" pitchFamily="1" charset="-128"/>
        </a:defRPr>
      </a:lvl8pPr>
      <a:lvl9pPr marL="1828800" algn="l" rtl="0" fontAlgn="base">
        <a:spcBef>
          <a:spcPct val="0"/>
        </a:spcBef>
        <a:spcAft>
          <a:spcPct val="0"/>
        </a:spcAft>
        <a:defRPr sz="2800" b="1">
          <a:solidFill>
            <a:srgbClr val="262727"/>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2200">
          <a:solidFill>
            <a:srgbClr val="4F5150"/>
          </a:solidFill>
          <a:latin typeface="+mn-lt"/>
          <a:ea typeface="+mn-ea"/>
          <a:cs typeface="+mn-cs"/>
        </a:defRPr>
      </a:lvl1pPr>
      <a:lvl2pPr marL="742950" indent="-285750" algn="l" rtl="0" eaLnBrk="0" fontAlgn="base" hangingPunct="0">
        <a:spcBef>
          <a:spcPct val="20000"/>
        </a:spcBef>
        <a:spcAft>
          <a:spcPct val="0"/>
        </a:spcAft>
        <a:buChar char="–"/>
        <a:defRPr sz="2000" i="1">
          <a:solidFill>
            <a:srgbClr val="181E5A"/>
          </a:solidFill>
          <a:latin typeface="Times" pitchFamily="1" charset="0"/>
          <a:ea typeface="+mn-ea"/>
        </a:defRPr>
      </a:lvl2pPr>
      <a:lvl3pPr marL="1143000" indent="-228600" algn="l" rtl="0" eaLnBrk="0" fontAlgn="base" hangingPunct="0">
        <a:spcBef>
          <a:spcPct val="20000"/>
        </a:spcBef>
        <a:spcAft>
          <a:spcPct val="0"/>
        </a:spcAft>
        <a:buChar char="•"/>
        <a:defRPr>
          <a:solidFill>
            <a:srgbClr val="4F5150"/>
          </a:solidFill>
          <a:latin typeface="+mn-lt"/>
          <a:ea typeface="+mn-ea"/>
        </a:defRPr>
      </a:lvl3pPr>
      <a:lvl4pPr marL="1600200" indent="-228600" algn="l" rtl="0" eaLnBrk="0" fontAlgn="base" hangingPunct="0">
        <a:spcBef>
          <a:spcPct val="20000"/>
        </a:spcBef>
        <a:spcAft>
          <a:spcPct val="0"/>
        </a:spcAft>
        <a:buChar char="–"/>
        <a:defRPr sz="1600">
          <a:solidFill>
            <a:srgbClr val="EEA521"/>
          </a:solidFill>
          <a:latin typeface="+mn-lt"/>
          <a:ea typeface="+mn-ea"/>
        </a:defRPr>
      </a:lvl4pPr>
      <a:lvl5pPr marL="2057400" indent="-228600" algn="l" rtl="0" eaLnBrk="0" fontAlgn="base" hangingPunct="0">
        <a:spcBef>
          <a:spcPct val="20000"/>
        </a:spcBef>
        <a:spcAft>
          <a:spcPct val="0"/>
        </a:spcAft>
        <a:buChar char="»"/>
        <a:defRPr sz="1400" i="1">
          <a:solidFill>
            <a:srgbClr val="6A9BB2"/>
          </a:solidFill>
          <a:latin typeface="Times" pitchFamily="1" charset="0"/>
          <a:ea typeface="+mn-ea"/>
        </a:defRPr>
      </a:lvl5pPr>
      <a:lvl6pPr marL="2514600" indent="-228600" algn="l" rtl="0" fontAlgn="base">
        <a:spcBef>
          <a:spcPct val="20000"/>
        </a:spcBef>
        <a:spcAft>
          <a:spcPct val="0"/>
        </a:spcAft>
        <a:buChar char="»"/>
        <a:defRPr sz="1400" i="1">
          <a:solidFill>
            <a:srgbClr val="6A9BB2"/>
          </a:solidFill>
          <a:latin typeface="Times" pitchFamily="1" charset="0"/>
          <a:ea typeface="+mn-ea"/>
        </a:defRPr>
      </a:lvl6pPr>
      <a:lvl7pPr marL="2971800" indent="-228600" algn="l" rtl="0" fontAlgn="base">
        <a:spcBef>
          <a:spcPct val="20000"/>
        </a:spcBef>
        <a:spcAft>
          <a:spcPct val="0"/>
        </a:spcAft>
        <a:buChar char="»"/>
        <a:defRPr sz="1400" i="1">
          <a:solidFill>
            <a:srgbClr val="6A9BB2"/>
          </a:solidFill>
          <a:latin typeface="Times" pitchFamily="1" charset="0"/>
          <a:ea typeface="+mn-ea"/>
        </a:defRPr>
      </a:lvl7pPr>
      <a:lvl8pPr marL="3429000" indent="-228600" algn="l" rtl="0" fontAlgn="base">
        <a:spcBef>
          <a:spcPct val="20000"/>
        </a:spcBef>
        <a:spcAft>
          <a:spcPct val="0"/>
        </a:spcAft>
        <a:buChar char="»"/>
        <a:defRPr sz="1400" i="1">
          <a:solidFill>
            <a:srgbClr val="6A9BB2"/>
          </a:solidFill>
          <a:latin typeface="Times" pitchFamily="1" charset="0"/>
          <a:ea typeface="+mn-ea"/>
        </a:defRPr>
      </a:lvl8pPr>
      <a:lvl9pPr marL="3886200" indent="-228600" algn="l" rtl="0" fontAlgn="base">
        <a:spcBef>
          <a:spcPct val="20000"/>
        </a:spcBef>
        <a:spcAft>
          <a:spcPct val="0"/>
        </a:spcAft>
        <a:buChar char="»"/>
        <a:defRPr sz="1400" i="1">
          <a:solidFill>
            <a:srgbClr val="6A9BB2"/>
          </a:solidFill>
          <a:latin typeface="Times" pitchFamily="1"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Grp="1" noChangeArrowheads="1"/>
          </p:cNvSpPr>
          <p:nvPr>
            <p:ph type="title"/>
          </p:nvPr>
        </p:nvSpPr>
        <p:spPr bwMode="auto">
          <a:xfrm>
            <a:off x="685800" y="17526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16"/>
          <p:cNvSpPr>
            <a:spLocks noGrp="1" noChangeArrowheads="1"/>
          </p:cNvSpPr>
          <p:nvPr>
            <p:ph type="body" idx="1"/>
          </p:nvPr>
        </p:nvSpPr>
        <p:spPr bwMode="auto">
          <a:xfrm>
            <a:off x="685800" y="2743200"/>
            <a:ext cx="7772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3" name="Rectangle 19"/>
          <p:cNvSpPr>
            <a:spLocks noGrp="1" noChangeArrowheads="1"/>
          </p:cNvSpPr>
          <p:nvPr>
            <p:ph type="sldNum" sz="quarter" idx="4"/>
          </p:nvPr>
        </p:nvSpPr>
        <p:spPr bwMode="auto">
          <a:xfrm>
            <a:off x="7086600" y="64770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rgbClr val="8C8E8E"/>
                </a:solidFill>
              </a:defRPr>
            </a:lvl1pPr>
          </a:lstStyle>
          <a:p>
            <a:pPr>
              <a:defRPr/>
            </a:pPr>
            <a:fld id="{B5F9AF31-7888-4F13-AC0B-BB65C0502864}" type="slidenum">
              <a:rPr lang="en-US" altLang="en-US"/>
              <a:pPr>
                <a:defRPr/>
              </a:pPr>
              <a:t>‹#›</a:t>
            </a:fld>
            <a:endParaRPr lang="en-US" altLang="en-US" sz="1400">
              <a:solidFill>
                <a:srgbClr val="000000"/>
              </a:solidFill>
            </a:endParaRPr>
          </a:p>
        </p:txBody>
      </p:sp>
      <p:pic>
        <p:nvPicPr>
          <p:cNvPr id="2053" name="Picture 23" descr="CHEO-PPT-Corp-Header-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4" descr="CHEO-Logo-Purple-Outline-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28600" y="304800"/>
            <a:ext cx="1752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5" descr="CHEO-RI-Purple-Outline-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15200" y="169863"/>
            <a:ext cx="91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6" descr="UO-4a1_nobrand_v_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05800" y="50800"/>
            <a:ext cx="830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rtl="0" eaLnBrk="0" fontAlgn="base" hangingPunct="0">
        <a:spcBef>
          <a:spcPct val="0"/>
        </a:spcBef>
        <a:spcAft>
          <a:spcPct val="0"/>
        </a:spcAft>
        <a:defRPr sz="2800" b="1">
          <a:solidFill>
            <a:srgbClr val="262727"/>
          </a:solidFill>
          <a:latin typeface="+mj-lt"/>
          <a:ea typeface="+mj-ea"/>
          <a:cs typeface="+mj-cs"/>
        </a:defRPr>
      </a:lvl1pPr>
      <a:lvl2pPr algn="l" rtl="0" eaLnBrk="0" fontAlgn="base" hangingPunct="0">
        <a:spcBef>
          <a:spcPct val="0"/>
        </a:spcBef>
        <a:spcAft>
          <a:spcPct val="0"/>
        </a:spcAft>
        <a:defRPr sz="2800" b="1">
          <a:solidFill>
            <a:srgbClr val="262727"/>
          </a:solidFill>
          <a:latin typeface="Arial" charset="0"/>
          <a:ea typeface="ヒラギノ角ゴ Pro W3" pitchFamily="1" charset="-128"/>
        </a:defRPr>
      </a:lvl2pPr>
      <a:lvl3pPr algn="l" rtl="0" eaLnBrk="0" fontAlgn="base" hangingPunct="0">
        <a:spcBef>
          <a:spcPct val="0"/>
        </a:spcBef>
        <a:spcAft>
          <a:spcPct val="0"/>
        </a:spcAft>
        <a:defRPr sz="2800" b="1">
          <a:solidFill>
            <a:srgbClr val="262727"/>
          </a:solidFill>
          <a:latin typeface="Arial" charset="0"/>
          <a:ea typeface="ヒラギノ角ゴ Pro W3" pitchFamily="1" charset="-128"/>
        </a:defRPr>
      </a:lvl3pPr>
      <a:lvl4pPr algn="l" rtl="0" eaLnBrk="0" fontAlgn="base" hangingPunct="0">
        <a:spcBef>
          <a:spcPct val="0"/>
        </a:spcBef>
        <a:spcAft>
          <a:spcPct val="0"/>
        </a:spcAft>
        <a:defRPr sz="2800" b="1">
          <a:solidFill>
            <a:srgbClr val="262727"/>
          </a:solidFill>
          <a:latin typeface="Arial" charset="0"/>
          <a:ea typeface="ヒラギノ角ゴ Pro W3" pitchFamily="1" charset="-128"/>
        </a:defRPr>
      </a:lvl4pPr>
      <a:lvl5pPr algn="l" rtl="0" eaLnBrk="0" fontAlgn="base" hangingPunct="0">
        <a:spcBef>
          <a:spcPct val="0"/>
        </a:spcBef>
        <a:spcAft>
          <a:spcPct val="0"/>
        </a:spcAft>
        <a:defRPr sz="2800" b="1">
          <a:solidFill>
            <a:srgbClr val="262727"/>
          </a:solidFill>
          <a:latin typeface="Arial" charset="0"/>
          <a:ea typeface="ヒラギノ角ゴ Pro W3" pitchFamily="1" charset="-128"/>
        </a:defRPr>
      </a:lvl5pPr>
      <a:lvl6pPr marL="457200" algn="l" rtl="0" fontAlgn="base">
        <a:spcBef>
          <a:spcPct val="0"/>
        </a:spcBef>
        <a:spcAft>
          <a:spcPct val="0"/>
        </a:spcAft>
        <a:defRPr sz="2800" b="1">
          <a:solidFill>
            <a:srgbClr val="262727"/>
          </a:solidFill>
          <a:latin typeface="Arial" charset="0"/>
          <a:ea typeface="ヒラギノ角ゴ Pro W3" pitchFamily="1" charset="-128"/>
        </a:defRPr>
      </a:lvl6pPr>
      <a:lvl7pPr marL="914400" algn="l" rtl="0" fontAlgn="base">
        <a:spcBef>
          <a:spcPct val="0"/>
        </a:spcBef>
        <a:spcAft>
          <a:spcPct val="0"/>
        </a:spcAft>
        <a:defRPr sz="2800" b="1">
          <a:solidFill>
            <a:srgbClr val="262727"/>
          </a:solidFill>
          <a:latin typeface="Arial" charset="0"/>
          <a:ea typeface="ヒラギノ角ゴ Pro W3" pitchFamily="1" charset="-128"/>
        </a:defRPr>
      </a:lvl7pPr>
      <a:lvl8pPr marL="1371600" algn="l" rtl="0" fontAlgn="base">
        <a:spcBef>
          <a:spcPct val="0"/>
        </a:spcBef>
        <a:spcAft>
          <a:spcPct val="0"/>
        </a:spcAft>
        <a:defRPr sz="2800" b="1">
          <a:solidFill>
            <a:srgbClr val="262727"/>
          </a:solidFill>
          <a:latin typeface="Arial" charset="0"/>
          <a:ea typeface="ヒラギノ角ゴ Pro W3" pitchFamily="1" charset="-128"/>
        </a:defRPr>
      </a:lvl8pPr>
      <a:lvl9pPr marL="1828800" algn="l" rtl="0" fontAlgn="base">
        <a:spcBef>
          <a:spcPct val="0"/>
        </a:spcBef>
        <a:spcAft>
          <a:spcPct val="0"/>
        </a:spcAft>
        <a:defRPr sz="2800" b="1">
          <a:solidFill>
            <a:srgbClr val="262727"/>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2400">
          <a:solidFill>
            <a:srgbClr val="4F5150"/>
          </a:solidFill>
          <a:latin typeface="+mn-lt"/>
          <a:ea typeface="+mn-ea"/>
          <a:cs typeface="+mn-cs"/>
        </a:defRPr>
      </a:lvl1pPr>
      <a:lvl2pPr marL="742950" indent="-285750" algn="l" rtl="0" eaLnBrk="0" fontAlgn="base" hangingPunct="0">
        <a:spcBef>
          <a:spcPct val="20000"/>
        </a:spcBef>
        <a:spcAft>
          <a:spcPct val="0"/>
        </a:spcAft>
        <a:buChar char="–"/>
        <a:defRPr sz="2200" i="1">
          <a:solidFill>
            <a:srgbClr val="181E5A"/>
          </a:solidFill>
          <a:latin typeface="Times" pitchFamily="1" charset="0"/>
          <a:ea typeface="+mn-ea"/>
        </a:defRPr>
      </a:lvl2pPr>
      <a:lvl3pPr marL="1143000" indent="-228600" algn="l" rtl="0" eaLnBrk="0" fontAlgn="base" hangingPunct="0">
        <a:spcBef>
          <a:spcPct val="20000"/>
        </a:spcBef>
        <a:spcAft>
          <a:spcPct val="0"/>
        </a:spcAft>
        <a:buChar char="•"/>
        <a:defRPr>
          <a:solidFill>
            <a:srgbClr val="4F5150"/>
          </a:solidFill>
          <a:latin typeface="+mn-lt"/>
          <a:ea typeface="+mn-ea"/>
        </a:defRPr>
      </a:lvl3pPr>
      <a:lvl4pPr marL="1600200" indent="-228600" algn="l" rtl="0" eaLnBrk="0" fontAlgn="base" hangingPunct="0">
        <a:spcBef>
          <a:spcPct val="20000"/>
        </a:spcBef>
        <a:spcAft>
          <a:spcPct val="0"/>
        </a:spcAft>
        <a:buChar char="–"/>
        <a:defRPr sz="1600">
          <a:solidFill>
            <a:srgbClr val="EEA521"/>
          </a:solidFill>
          <a:latin typeface="+mn-lt"/>
          <a:ea typeface="+mn-ea"/>
        </a:defRPr>
      </a:lvl4pPr>
      <a:lvl5pPr marL="2057400" indent="-228600" algn="l" rtl="0" eaLnBrk="0" fontAlgn="base" hangingPunct="0">
        <a:spcBef>
          <a:spcPct val="20000"/>
        </a:spcBef>
        <a:spcAft>
          <a:spcPct val="0"/>
        </a:spcAft>
        <a:buChar char="»"/>
        <a:defRPr sz="1400" i="1">
          <a:solidFill>
            <a:srgbClr val="6A9BB2"/>
          </a:solidFill>
          <a:latin typeface="Times" pitchFamily="1" charset="0"/>
          <a:ea typeface="+mn-ea"/>
        </a:defRPr>
      </a:lvl5pPr>
      <a:lvl6pPr marL="2514600" indent="-228600" algn="l" rtl="0" fontAlgn="base">
        <a:spcBef>
          <a:spcPct val="20000"/>
        </a:spcBef>
        <a:spcAft>
          <a:spcPct val="0"/>
        </a:spcAft>
        <a:buChar char="»"/>
        <a:defRPr sz="1400" i="1">
          <a:solidFill>
            <a:srgbClr val="6A9BB2"/>
          </a:solidFill>
          <a:latin typeface="Times" pitchFamily="1" charset="0"/>
          <a:ea typeface="+mn-ea"/>
        </a:defRPr>
      </a:lvl6pPr>
      <a:lvl7pPr marL="2971800" indent="-228600" algn="l" rtl="0" fontAlgn="base">
        <a:spcBef>
          <a:spcPct val="20000"/>
        </a:spcBef>
        <a:spcAft>
          <a:spcPct val="0"/>
        </a:spcAft>
        <a:buChar char="»"/>
        <a:defRPr sz="1400" i="1">
          <a:solidFill>
            <a:srgbClr val="6A9BB2"/>
          </a:solidFill>
          <a:latin typeface="Times" pitchFamily="1" charset="0"/>
          <a:ea typeface="+mn-ea"/>
        </a:defRPr>
      </a:lvl7pPr>
      <a:lvl8pPr marL="3429000" indent="-228600" algn="l" rtl="0" fontAlgn="base">
        <a:spcBef>
          <a:spcPct val="20000"/>
        </a:spcBef>
        <a:spcAft>
          <a:spcPct val="0"/>
        </a:spcAft>
        <a:buChar char="»"/>
        <a:defRPr sz="1400" i="1">
          <a:solidFill>
            <a:srgbClr val="6A9BB2"/>
          </a:solidFill>
          <a:latin typeface="Times" pitchFamily="1" charset="0"/>
          <a:ea typeface="+mn-ea"/>
        </a:defRPr>
      </a:lvl8pPr>
      <a:lvl9pPr marL="3886200" indent="-228600" algn="l" rtl="0" fontAlgn="base">
        <a:spcBef>
          <a:spcPct val="20000"/>
        </a:spcBef>
        <a:spcAft>
          <a:spcPct val="0"/>
        </a:spcAft>
        <a:buChar char="»"/>
        <a:defRPr sz="1400" i="1">
          <a:solidFill>
            <a:srgbClr val="6A9BB2"/>
          </a:solidFill>
          <a:latin typeface="Times" pitchFamily="1" charset="0"/>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rpharms.com/non-member/emergency-supply-qrg.pdf" TargetMode="External"/><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opq.org/fr-CA/pharmaciens/application-de-la-loi-41/nouvelles-activites/" TargetMode="External"/><Relationship Id="rId5" Type="http://schemas.openxmlformats.org/officeDocument/2006/relationships/hyperlink" Target="http://www.pbs.gov.au/info/news/2014/04/cyclone-ita-advice-for-pharmacists" TargetMode="External"/><Relationship Id="rId4" Type="http://schemas.openxmlformats.org/officeDocument/2006/relationships/hyperlink" Target="http://www.release.org.uk/law/schedul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pbs.gov.au/info/general/faq#Whatisthe420dayrule/" TargetMode="External"/><Relationship Id="rId5" Type="http://schemas.openxmlformats.org/officeDocument/2006/relationships/hyperlink" Target="http://www.pharmacists.ca/cpha-ca/assets/File/pharmacy-in-canada/ExpandedScopeChart.pdf" TargetMode="External"/><Relationship Id="rId4" Type="http://schemas.openxmlformats.org/officeDocument/2006/relationships/hyperlink" Target="http://blueprintforpharmacy.ca/docs/kt-tools/canada-environmental-scan-of-pharmacy-services---cpha-october-2013---final.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dfpr.com/News/NEWSRLS/EmergencyDispensingGuidelin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7.jpeg"/><Relationship Id="rId4" Type="http://schemas.openxmlformats.org/officeDocument/2006/relationships/hyperlink" Target="http://www.phcybrd.state.mn.us/Katrina.ht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201.photobucket.com/albums/aa175/Inoljt/?action=view&amp;current=katrina-new-orleans-flooding3-2005.jpg" TargetMode="Externa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phcybrd.state.mn.us/Katrina.htm" TargetMode="External"/><Relationship Id="rId5" Type="http://schemas.openxmlformats.org/officeDocument/2006/relationships/hyperlink" Target="http://idfpr.com/News/NEWSRLS/EmergencyDispensingGuidelines.pdf"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harmacists.ca/cpha-ca/assets/File/pharmacy-in-canada/ExpandedScopeChart.pdf" TargetMode="External"/><Relationship Id="rId7" Type="http://schemas.openxmlformats.org/officeDocument/2006/relationships/image" Target="../media/image5.jpeg"/><Relationship Id="rId2" Type="http://schemas.openxmlformats.org/officeDocument/2006/relationships/hyperlink" Target="http://http/blueprintforpharmacy.ca/docs/kt-tools/canada-environmental-scan-of-pharmacy-services---cpha-october-2013---final.pdf"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canadianbusiness.com/wp-content/uploads/2013/06/CB_flooding-alberta-2013-665.jpg" TargetMode="External"/><Relationship Id="rId4" Type="http://schemas.openxmlformats.org/officeDocument/2006/relationships/hyperlink" Target="http://www.opq.org/fr-CA/pharmaciens/application-de-la-loi-41/nouvelles-activit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http/blueprintforpharmacy.ca/docs/kt-tools/canada-environmental-scan-of-pharmacy-services---cpha-october-2013---final.pdf" TargetMode="External"/><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ans.ns.ca/minor-ailment-assessments/" TargetMode="External"/><Relationship Id="rId5" Type="http://schemas.openxmlformats.org/officeDocument/2006/relationships/hyperlink" Target="http://www.opq.org/cms/Media/1712_38_fr-CA_0_tableau_sommaire_activites.pdf" TargetMode="External"/><Relationship Id="rId4" Type="http://schemas.openxmlformats.org/officeDocument/2006/relationships/hyperlink" Target="http://www.pharmacists.ca/cpha-ca/assets/File/pharmacy-in-canada/ExpandedScopeChar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otland.gov.uk/Publications/2006/06/26102829/1" TargetMode="External"/><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groundwateruk.org/pi/cache/cache_640_Image%202.bmp" TargetMode="External"/><Relationship Id="rId4" Type="http://schemas.openxmlformats.org/officeDocument/2006/relationships/hyperlink" Target="http://www.communitypharmacy.scot.nhs.uk/core_services/ma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nhs.uk/chq/Pages/1391.aspx?CategoryID=73&amp;SubCategoryID=100" TargetMode="External"/><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polizeinews.ch/page/6621/6" TargetMode="External"/><Relationship Id="rId4" Type="http://schemas.openxmlformats.org/officeDocument/2006/relationships/hyperlink" Target="http://www.nhs.uk/chq/Pages/1629.aspx?CategoryID=68&amp;"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aphafoundation.org/collaborative-practice-agreements" TargetMode="External"/><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dc.gov/dhdsp/pubs/docs/Pharmacist_State_Law.PDF" TargetMode="External"/><Relationship Id="rId5" Type="http://schemas.openxmlformats.org/officeDocument/2006/relationships/hyperlink" Target="http://www.sciencedirect.com/science/article/pii/S1551741105001312" TargetMode="External"/><Relationship Id="rId4" Type="http://schemas.openxmlformats.org/officeDocument/2006/relationships/hyperlink" Target="http://www.cdc.gov/dhdsp/pubs/docs/Translational_Tools_Pharmacists.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cpinfo.com/regulations-standards/policies-guidelines/medical-directiv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cdc.gov/mmwr/preview/mmwrhtml/rr4901a2.htm" TargetMode="External"/><Relationship Id="rId7" Type="http://schemas.openxmlformats.org/officeDocument/2006/relationships/hyperlink" Target="http://www.legislation.govt.nz/regulation/public/2002/0373/10.0/DLM170131.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health.govt.nz/system/files/documents/publications/standing-order-guidelines-june-2012.pdf" TargetMode="External"/><Relationship Id="rId5" Type="http://schemas.openxmlformats.org/officeDocument/2006/relationships/image" Target="../media/image24.jpeg"/><Relationship Id="rId4" Type="http://schemas.openxmlformats.org/officeDocument/2006/relationships/hyperlink" Target="http://www.defense.gov/dodcmsshare/newsphoto/2006-01/060107-F-2729L-009.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ccp.com/docs/positions/misc/Credentialing%20Framework%20for%20Pharmacists%20-%20Guiding%20Principles.pdf" TargetMode="External"/><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en.wikipedia.org/wiki/File:US_marines_Typhoon_Haiyan_relief.jpg" TargetMode="External"/><Relationship Id="rId4" Type="http://schemas.openxmlformats.org/officeDocument/2006/relationships/hyperlink" Target="http://www.aacp.org/resources/education/Pages/CouncilonCredentialinginPharmacy(CCP).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psi.ie/Libraries/Pharmacy_Practice/Final_Seasonal_Influenza_Vaccination_Programme_in_Pharmacies_Evidence_Base_and_Framework.sflb.ash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www.pharmacists.ca/cpha-ca/assets/File/education-practice-resources/Flu2013-InfluenzaGuideEN.pdf" TargetMode="External"/><Relationship Id="rId3" Type="http://schemas.openxmlformats.org/officeDocument/2006/relationships/image" Target="../media/image27.jpeg"/><Relationship Id="rId7" Type="http://schemas.openxmlformats.org/officeDocument/2006/relationships/hyperlink" Target="http://www.ohiopharmacists.org/aws/OPA/pt/sd/news_article/1604/_PARENT/layout_interior_details/tru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ncbop.org/LawsRules/rules.2500.pdf" TargetMode="External"/><Relationship Id="rId5" Type="http://schemas.openxmlformats.org/officeDocument/2006/relationships/hyperlink" Target="http://www.op.nysed.gov/prof/pharm/part63.htm#immunization" TargetMode="External"/><Relationship Id="rId10" Type="http://schemas.openxmlformats.org/officeDocument/2006/relationships/image" Target="../media/image5.jpeg"/><Relationship Id="rId4" Type="http://schemas.openxmlformats.org/officeDocument/2006/relationships/hyperlink" Target="https://www.phe.gov/Preparedness/responders/ndms/teams/Pages/nprt.aspx" TargetMode="External"/><Relationship Id="rId9" Type="http://schemas.openxmlformats.org/officeDocument/2006/relationships/hyperlink" Target="http://mpha.in1touch.org/uploaded/web/New%20Pharmaceutical%20Act/Immunization%20Info%20for%20Pharmacists%20Feb%202014%20FINAL%20(2).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harmacists.ca/cpha-ca/assets/File/pharmacy-in-canada/ExpandedScopeChart.pdf" TargetMode="External"/><Relationship Id="rId2" Type="http://schemas.openxmlformats.org/officeDocument/2006/relationships/hyperlink" Target="http://http/blueprintforpharmacy.ca/docs/kt-tools/canada-environmental-scan-of-pharmacy-services---cpha-october-2013---final.pdf"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nbpharma.ca/" TargetMode="External"/><Relationship Id="rId4" Type="http://schemas.openxmlformats.org/officeDocument/2006/relationships/hyperlink" Target="http://www.opq.org/fr-CA/pharmaciens/application-de-la-loi-41/nouvelles-activite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ncbi.nlm.nih.gov/pubmed/15622795" TargetMode="External"/><Relationship Id="rId3" Type="http://schemas.openxmlformats.org/officeDocument/2006/relationships/hyperlink" Target="http://www.ncbi.nlm.nih.gov/pubmed/16177693" TargetMode="External"/><Relationship Id="rId7" Type="http://schemas.openxmlformats.org/officeDocument/2006/relationships/hyperlink" Target="http://www.attorneygeneral.jus.gov.on.ca/english/about/pubs/walkerton/part1/WI_Summary.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ncbi.nlm.nih.gov/pubmed/16177692" TargetMode="External"/><Relationship Id="rId5" Type="http://schemas.openxmlformats.org/officeDocument/2006/relationships/hyperlink" Target="http://www.cdc.gov/mmwr/preview/mmwrhtml/su5301a47.htm" TargetMode="External"/><Relationship Id="rId4" Type="http://schemas.openxmlformats.org/officeDocument/2006/relationships/image" Target="../media/image28.jpeg"/><Relationship Id="rId9" Type="http://schemas.openxmlformats.org/officeDocument/2006/relationships/image" Target="../media/image5.jpeg"/></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bfarm.de/EN/FederalOpiumAgency/narcoticDrugs/Ein-Ausfuhr/hinweis-ausfuhr.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hyperlink" Target="http://www.opq.org/fr-CA/pharmaciens/application-de-la-loi-41/nouvelles-activites/" TargetMode="External"/><Relationship Id="rId2" Type="http://schemas.openxmlformats.org/officeDocument/2006/relationships/hyperlink" Target="http://www.pbs.gov.au/info/news/2014/04/cyclone-ita-advice-for-pharmacists"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phe.gov/Preparedness/responders/ndms/teams/Pages/nprt.a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pbs.gov.au/info/news/2014/04/cyclone-ita-advice-for-pharmacis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2.jpeg"/><Relationship Id="rId4" Type="http://schemas.openxmlformats.org/officeDocument/2006/relationships/hyperlink" Target="http://www.opq.org/fr-CA/pharmaciens/application-de-la-loi-41/nouvelles-activite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northwesttelepharmacy.ca/about_us.shtml"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dfpr.com/News/NEWSRLS/EmergencyDispensingGuideline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4.jpeg"/><Relationship Id="rId4" Type="http://schemas.openxmlformats.org/officeDocument/2006/relationships/hyperlink" Target="http://www.phcybrd.state.mn.us/Katrina.ht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blueprintforpharmacy.ca/docs/kt-tools/pharmacists'-expanded-scope_summary-chart---cpha---october-2013.pdf" TargetMode="External"/><Relationship Id="rId5" Type="http://schemas.openxmlformats.org/officeDocument/2006/relationships/hyperlink" Target="http://www.medscape.com/viewarticle/750654" TargetMode="External"/><Relationship Id="rId4" Type="http://schemas.openxmlformats.org/officeDocument/2006/relationships/hyperlink" Target="http://napra.ca/Content_Files/Files/Model_Standards_of_Prac_for_Cdn_PharmTechs_Nov11.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bilbo.economicoutlook.net/blog/wp-content/uploads/2011/01/Australia_floods_2010.jp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pharmacists.ca/cpha-ca/assets/File/pharmacy-in-canada/ExpandedScopeChart.pdf" TargetMode="External"/><Relationship Id="rId3" Type="http://schemas.openxmlformats.org/officeDocument/2006/relationships/hyperlink" Target="http://www.ncbi.nlm.nih.gov/pmc/articles/PMC2646478/pdf/phr124000217.pdf" TargetMode="External"/><Relationship Id="rId7" Type="http://schemas.openxmlformats.org/officeDocument/2006/relationships/hyperlink" Target="http://blueprintforpharmacy.ca/docs/kt-tools/canada-environmental-scan-of-pharmacy-services---cpha-october-2013---final.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hopkinsmedicine.org/johns_hopkins_healthcare/downloads/PPEmergency_Supply.pdf" TargetMode="External"/><Relationship Id="rId4" Type="http://schemas.openxmlformats.org/officeDocument/2006/relationships/hyperlink" Target="http://www.statutes.legis.state.tx.us/Docs/HS/htm/HS.481.htm" TargetMode="Externa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8" name="Text Box 12"/>
          <p:cNvSpPr txBox="1">
            <a:spLocks noChangeArrowheads="1"/>
          </p:cNvSpPr>
          <p:nvPr/>
        </p:nvSpPr>
        <p:spPr bwMode="auto">
          <a:xfrm>
            <a:off x="6400800" y="2133600"/>
            <a:ext cx="2552700" cy="310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2400">
                <a:solidFill>
                  <a:srgbClr val="4F5150"/>
                </a:solidFill>
                <a:latin typeface="Arial" charset="0"/>
                <a:ea typeface="ヒラギノ角ゴ Pro W3" pitchFamily="1" charset="-128"/>
              </a:defRPr>
            </a:lvl1pPr>
            <a:lvl2pPr marL="742950" indent="-285750">
              <a:spcBef>
                <a:spcPct val="20000"/>
              </a:spcBef>
              <a:buChar char="–"/>
              <a:defRPr sz="22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lgn="r">
              <a:spcBef>
                <a:spcPct val="0"/>
              </a:spcBef>
              <a:buFontTx/>
              <a:buNone/>
            </a:pPr>
            <a:endParaRPr lang="en-US" altLang="en-US" sz="2000" dirty="0">
              <a:solidFill>
                <a:schemeClr val="tx1"/>
              </a:solidFill>
              <a:cs typeface="Times New Roman" pitchFamily="18" charset="0"/>
            </a:endParaRPr>
          </a:p>
          <a:p>
            <a:pPr algn="r">
              <a:spcBef>
                <a:spcPct val="0"/>
              </a:spcBef>
              <a:buFontTx/>
              <a:buNone/>
            </a:pPr>
            <a:r>
              <a:rPr lang="en-US" altLang="en-US" sz="1600" dirty="0" err="1">
                <a:solidFill>
                  <a:schemeClr val="tx1"/>
                </a:solidFill>
                <a:cs typeface="Times New Roman" pitchFamily="18" charset="0"/>
              </a:rPr>
              <a:t>Parisa</a:t>
            </a:r>
            <a:r>
              <a:rPr lang="en-US" altLang="en-US" sz="1600" dirty="0">
                <a:solidFill>
                  <a:schemeClr val="tx1"/>
                </a:solidFill>
                <a:cs typeface="Times New Roman" pitchFamily="18" charset="0"/>
              </a:rPr>
              <a:t> </a:t>
            </a:r>
            <a:r>
              <a:rPr lang="en-US" altLang="en-US" sz="1600" dirty="0" err="1">
                <a:solidFill>
                  <a:schemeClr val="tx1"/>
                </a:solidFill>
                <a:cs typeface="Times New Roman" pitchFamily="18" charset="0"/>
              </a:rPr>
              <a:t>Aslani</a:t>
            </a:r>
            <a:endParaRPr lang="en-US" altLang="en-US" sz="1600" dirty="0">
              <a:solidFill>
                <a:schemeClr val="tx1"/>
              </a:solidFill>
              <a:cs typeface="Times New Roman" pitchFamily="18" charset="0"/>
            </a:endParaRPr>
          </a:p>
          <a:p>
            <a:pPr algn="r">
              <a:spcBef>
                <a:spcPct val="0"/>
              </a:spcBef>
              <a:buFontTx/>
              <a:buNone/>
            </a:pPr>
            <a:r>
              <a:rPr lang="en-US" altLang="en-US" sz="1600" dirty="0">
                <a:solidFill>
                  <a:schemeClr val="tx1"/>
                </a:solidFill>
                <a:cs typeface="Times New Roman" pitchFamily="18" charset="0"/>
              </a:rPr>
              <a:t>Tian Xia Chu</a:t>
            </a:r>
          </a:p>
          <a:p>
            <a:pPr algn="r">
              <a:spcBef>
                <a:spcPct val="0"/>
              </a:spcBef>
              <a:buFontTx/>
              <a:buNone/>
            </a:pPr>
            <a:r>
              <a:rPr lang="en-US" altLang="en-US" sz="1600" dirty="0">
                <a:solidFill>
                  <a:schemeClr val="tx1"/>
                </a:solidFill>
                <a:cs typeface="Times New Roman" pitchFamily="18" charset="0"/>
              </a:rPr>
              <a:t>Jane Dawson</a:t>
            </a:r>
          </a:p>
          <a:p>
            <a:pPr algn="r">
              <a:spcBef>
                <a:spcPct val="0"/>
              </a:spcBef>
              <a:buFontTx/>
              <a:buNone/>
            </a:pPr>
            <a:r>
              <a:rPr lang="en-US" altLang="en-US" sz="1600" dirty="0" err="1">
                <a:solidFill>
                  <a:schemeClr val="tx1"/>
                </a:solidFill>
                <a:cs typeface="Times New Roman" pitchFamily="18" charset="0"/>
              </a:rPr>
              <a:t>Carwen</a:t>
            </a:r>
            <a:r>
              <a:rPr lang="en-US" altLang="en-US" sz="1600" dirty="0">
                <a:solidFill>
                  <a:schemeClr val="tx1"/>
                </a:solidFill>
                <a:cs typeface="Times New Roman" pitchFamily="18" charset="0"/>
              </a:rPr>
              <a:t> Wynne Howells</a:t>
            </a:r>
          </a:p>
          <a:p>
            <a:pPr algn="r">
              <a:spcBef>
                <a:spcPct val="0"/>
              </a:spcBef>
              <a:buFontTx/>
              <a:buNone/>
            </a:pPr>
            <a:r>
              <a:rPr lang="en-US" altLang="en-US" sz="1600" dirty="0">
                <a:solidFill>
                  <a:schemeClr val="tx1"/>
                </a:solidFill>
                <a:cs typeface="Times New Roman" pitchFamily="18" charset="0"/>
              </a:rPr>
              <a:t>Zuzana </a:t>
            </a:r>
            <a:r>
              <a:rPr lang="en-US" altLang="en-US" sz="1600" dirty="0" err="1">
                <a:solidFill>
                  <a:schemeClr val="tx1"/>
                </a:solidFill>
                <a:cs typeface="Times New Roman" pitchFamily="18" charset="0"/>
              </a:rPr>
              <a:t>Kusynová</a:t>
            </a:r>
            <a:endParaRPr lang="en-US" altLang="en-US" sz="1600" dirty="0">
              <a:solidFill>
                <a:schemeClr val="tx1"/>
              </a:solidFill>
              <a:cs typeface="Times New Roman" pitchFamily="18" charset="0"/>
            </a:endParaRPr>
          </a:p>
          <a:p>
            <a:pPr algn="r">
              <a:spcBef>
                <a:spcPct val="0"/>
              </a:spcBef>
              <a:buFontTx/>
              <a:buNone/>
            </a:pPr>
            <a:r>
              <a:rPr lang="en-US" altLang="en-US" sz="1600" dirty="0">
                <a:solidFill>
                  <a:schemeClr val="tx1"/>
                </a:solidFill>
                <a:cs typeface="Times New Roman" pitchFamily="18" charset="0"/>
              </a:rPr>
              <a:t>Dr. Maurice </a:t>
            </a:r>
            <a:r>
              <a:rPr lang="en-US" altLang="en-US" sz="1600" dirty="0" err="1">
                <a:solidFill>
                  <a:schemeClr val="tx1"/>
                </a:solidFill>
                <a:cs typeface="Times New Roman" pitchFamily="18" charset="0"/>
              </a:rPr>
              <a:t>Lamontagne</a:t>
            </a:r>
            <a:endParaRPr lang="en-US" altLang="en-US" sz="1600" dirty="0">
              <a:solidFill>
                <a:schemeClr val="tx1"/>
              </a:solidFill>
              <a:cs typeface="Times New Roman" pitchFamily="18" charset="0"/>
            </a:endParaRPr>
          </a:p>
          <a:p>
            <a:pPr algn="r">
              <a:spcBef>
                <a:spcPct val="0"/>
              </a:spcBef>
              <a:buFontTx/>
              <a:buNone/>
            </a:pPr>
            <a:r>
              <a:rPr lang="fr-FR" altLang="en-US" sz="1600" dirty="0" err="1">
                <a:solidFill>
                  <a:schemeClr val="tx1"/>
                </a:solidFill>
                <a:cs typeface="Times New Roman" pitchFamily="18" charset="0"/>
              </a:rPr>
              <a:t>Maula</a:t>
            </a:r>
            <a:r>
              <a:rPr lang="fr-FR" altLang="en-US" sz="1600" dirty="0">
                <a:solidFill>
                  <a:schemeClr val="tx1"/>
                </a:solidFill>
                <a:cs typeface="Times New Roman" pitchFamily="18" charset="0"/>
              </a:rPr>
              <a:t> Montagne</a:t>
            </a:r>
          </a:p>
          <a:p>
            <a:pPr algn="r">
              <a:spcBef>
                <a:spcPct val="0"/>
              </a:spcBef>
              <a:buFontTx/>
              <a:buNone/>
            </a:pPr>
            <a:r>
              <a:rPr lang="en-US" altLang="en-US" sz="1600" dirty="0">
                <a:solidFill>
                  <a:schemeClr val="tx1"/>
                </a:solidFill>
                <a:cs typeface="Times New Roman" pitchFamily="18" charset="0"/>
              </a:rPr>
              <a:t>Dr. </a:t>
            </a:r>
            <a:r>
              <a:rPr lang="fr-FR" altLang="en-US" sz="1600" dirty="0">
                <a:solidFill>
                  <a:schemeClr val="tx1"/>
                </a:solidFill>
                <a:cs typeface="Times New Roman" pitchFamily="18" charset="0"/>
              </a:rPr>
              <a:t>Didier </a:t>
            </a:r>
            <a:r>
              <a:rPr lang="fr-FR" altLang="en-US" sz="1600" dirty="0" err="1">
                <a:solidFill>
                  <a:schemeClr val="tx1"/>
                </a:solidFill>
                <a:cs typeface="Times New Roman" pitchFamily="18" charset="0"/>
              </a:rPr>
              <a:t>Mouliom</a:t>
            </a:r>
            <a:endParaRPr lang="fr-FR" altLang="en-US" sz="1600" dirty="0">
              <a:solidFill>
                <a:schemeClr val="tx1"/>
              </a:solidFill>
              <a:cs typeface="Times New Roman" pitchFamily="18" charset="0"/>
            </a:endParaRPr>
          </a:p>
          <a:p>
            <a:pPr algn="r">
              <a:spcBef>
                <a:spcPct val="0"/>
              </a:spcBef>
              <a:buFontTx/>
              <a:buNone/>
            </a:pPr>
            <a:r>
              <a:rPr lang="en-US" altLang="en-US" sz="1600" dirty="0">
                <a:solidFill>
                  <a:schemeClr val="tx1"/>
                </a:solidFill>
                <a:cs typeface="Times New Roman" pitchFamily="18" charset="0"/>
              </a:rPr>
              <a:t>Sven </a:t>
            </a:r>
            <a:r>
              <a:rPr lang="en-US" altLang="en-US" sz="1600" dirty="0" err="1">
                <a:solidFill>
                  <a:schemeClr val="tx1"/>
                </a:solidFill>
                <a:cs typeface="Times New Roman" pitchFamily="18" charset="0"/>
              </a:rPr>
              <a:t>Seißelberg</a:t>
            </a:r>
            <a:endParaRPr lang="en-US" altLang="en-US" sz="1600" dirty="0">
              <a:solidFill>
                <a:schemeClr val="tx1"/>
              </a:solidFill>
              <a:cs typeface="Times New Roman" pitchFamily="18" charset="0"/>
            </a:endParaRPr>
          </a:p>
          <a:p>
            <a:pPr algn="r">
              <a:spcBef>
                <a:spcPct val="0"/>
              </a:spcBef>
              <a:buFontTx/>
              <a:buNone/>
            </a:pPr>
            <a:r>
              <a:rPr lang="en-US" altLang="en-US" sz="1600" dirty="0">
                <a:solidFill>
                  <a:schemeClr val="tx1"/>
                </a:solidFill>
                <a:cs typeface="Times New Roman" pitchFamily="18" charset="0"/>
              </a:rPr>
              <a:t>Dr. Jaqueline </a:t>
            </a:r>
            <a:r>
              <a:rPr lang="en-US" altLang="en-US" sz="1600" dirty="0" err="1">
                <a:solidFill>
                  <a:schemeClr val="tx1"/>
                </a:solidFill>
                <a:cs typeface="Times New Roman" pitchFamily="18" charset="0"/>
              </a:rPr>
              <a:t>Surugue</a:t>
            </a:r>
            <a:endParaRPr lang="en-US" altLang="en-US" sz="1600" dirty="0">
              <a:solidFill>
                <a:schemeClr val="tx1"/>
              </a:solidFill>
              <a:cs typeface="Times New Roman" pitchFamily="18" charset="0"/>
            </a:endParaRPr>
          </a:p>
          <a:p>
            <a:pPr algn="r">
              <a:spcBef>
                <a:spcPct val="0"/>
              </a:spcBef>
              <a:buFontTx/>
              <a:buNone/>
            </a:pPr>
            <a:r>
              <a:rPr lang="en-US" altLang="en-US" sz="1600" dirty="0">
                <a:solidFill>
                  <a:schemeClr val="tx1"/>
                </a:solidFill>
                <a:cs typeface="Times New Roman" pitchFamily="18" charset="0"/>
              </a:rPr>
              <a:t>Dr. </a:t>
            </a:r>
            <a:r>
              <a:rPr lang="en-US" altLang="en-US" sz="1600" dirty="0" err="1">
                <a:solidFill>
                  <a:schemeClr val="tx1"/>
                </a:solidFill>
                <a:cs typeface="Times New Roman" pitchFamily="18" charset="0"/>
              </a:rPr>
              <a:t>Yasuo</a:t>
            </a:r>
            <a:r>
              <a:rPr lang="en-US" altLang="en-US" sz="1600" dirty="0">
                <a:solidFill>
                  <a:schemeClr val="tx1"/>
                </a:solidFill>
                <a:cs typeface="Times New Roman" pitchFamily="18" charset="0"/>
              </a:rPr>
              <a:t> Takeda</a:t>
            </a:r>
          </a:p>
        </p:txBody>
      </p:sp>
      <p:pic>
        <p:nvPicPr>
          <p:cNvPr id="8" name="Picture 7"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474" y="5257800"/>
            <a:ext cx="1762125" cy="1600200"/>
          </a:xfrm>
          <a:prstGeom prst="rect">
            <a:avLst/>
          </a:prstGeom>
          <a:noFill/>
          <a:ln>
            <a:noFill/>
          </a:ln>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166" y="1981200"/>
            <a:ext cx="3256034" cy="37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5943600"/>
            <a:ext cx="4750275" cy="830997"/>
          </a:xfrm>
          <a:prstGeom prst="rect">
            <a:avLst/>
          </a:prstGeom>
          <a:noFill/>
        </p:spPr>
        <p:txBody>
          <a:bodyPr wrap="none" rtlCol="0">
            <a:spAutoFit/>
          </a:bodyPr>
          <a:lstStyle/>
          <a:p>
            <a:r>
              <a:rPr lang="en-US" altLang="en-US" dirty="0">
                <a:solidFill>
                  <a:schemeClr val="tx1"/>
                </a:solidFill>
                <a:cs typeface="Times New Roman" pitchFamily="18" charset="0"/>
              </a:rPr>
              <a:t>Dr. </a:t>
            </a:r>
            <a:r>
              <a:rPr lang="en-US" altLang="en-US" dirty="0" err="1">
                <a:solidFill>
                  <a:schemeClr val="tx1"/>
                </a:solidFill>
                <a:cs typeface="Times New Roman" pitchFamily="18" charset="0"/>
              </a:rPr>
              <a:t>Régis</a:t>
            </a:r>
            <a:r>
              <a:rPr lang="en-US" altLang="en-US" dirty="0">
                <a:solidFill>
                  <a:schemeClr val="tx1"/>
                </a:solidFill>
                <a:cs typeface="Times New Roman" pitchFamily="18" charset="0"/>
              </a:rPr>
              <a:t> Vaillancourt (Presenter)</a:t>
            </a:r>
          </a:p>
          <a:p>
            <a:endParaRPr lang="en-CA" dirty="0"/>
          </a:p>
        </p:txBody>
      </p:sp>
      <p:sp>
        <p:nvSpPr>
          <p:cNvPr id="3" name="TextBox 2"/>
          <p:cNvSpPr txBox="1"/>
          <p:nvPr/>
        </p:nvSpPr>
        <p:spPr>
          <a:xfrm>
            <a:off x="-88165" y="609600"/>
            <a:ext cx="9257663" cy="954107"/>
          </a:xfrm>
          <a:prstGeom prst="rect">
            <a:avLst/>
          </a:prstGeom>
          <a:noFill/>
        </p:spPr>
        <p:txBody>
          <a:bodyPr wrap="none" rtlCol="0">
            <a:spAutoFit/>
          </a:bodyPr>
          <a:lstStyle/>
          <a:p>
            <a:pPr algn="ctr"/>
            <a:r>
              <a:rPr lang="en-US" sz="2800" b="1" dirty="0" smtClean="0"/>
              <a:t>Pharmacy Practice in Response </a:t>
            </a:r>
            <a:r>
              <a:rPr lang="en-US" sz="2800" b="1" dirty="0" smtClean="0"/>
              <a:t>to </a:t>
            </a:r>
            <a:r>
              <a:rPr lang="en-US" sz="2800" b="1" dirty="0" smtClean="0"/>
              <a:t>Natural Disasters:</a:t>
            </a:r>
          </a:p>
          <a:p>
            <a:pPr algn="ctr"/>
            <a:r>
              <a:rPr lang="en-US" sz="2800" b="1" dirty="0" smtClean="0"/>
              <a:t>Legislation, Challenges </a:t>
            </a:r>
            <a:r>
              <a:rPr lang="en-US" sz="2800" b="1" dirty="0" smtClean="0"/>
              <a:t>and Lessons Learned</a:t>
            </a:r>
            <a:endParaRPr lang="en-US" sz="2800" b="1" dirty="0"/>
          </a:p>
        </p:txBody>
      </p:sp>
      <p:pic>
        <p:nvPicPr>
          <p:cNvPr id="9" name="Picture 19" descr="http://www.closertojapan.com/wp-content/uploads/2009/04/japan_niigata_earthquak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831" y="1981200"/>
            <a:ext cx="2238272" cy="167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http://i2.cdn.turner.com/cnn/dam/assets/120204111008-australia-flood-feb-3-story-to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5831" y="4114800"/>
            <a:ext cx="2238272" cy="125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3475797D-8305-4FA7-B558-4B57E6E3D484}" type="slidenum">
              <a:rPr lang="en-US" altLang="en-US" sz="900" smtClean="0">
                <a:solidFill>
                  <a:srgbClr val="8C8E8E"/>
                </a:solidFill>
              </a:rPr>
              <a:pPr>
                <a:spcBef>
                  <a:spcPct val="0"/>
                </a:spcBef>
                <a:buFontTx/>
                <a:buNone/>
              </a:pPr>
              <a:t>10</a:t>
            </a:fld>
            <a:endParaRPr lang="en-US" altLang="en-US" sz="1400">
              <a:solidFill>
                <a:schemeClr val="tx1"/>
              </a:solidFill>
            </a:endParaRPr>
          </a:p>
        </p:txBody>
      </p:sp>
      <p:sp>
        <p:nvSpPr>
          <p:cNvPr id="8" name="Content Placeholder 2"/>
          <p:cNvSpPr>
            <a:spLocks noGrp="1"/>
          </p:cNvSpPr>
          <p:nvPr>
            <p:ph idx="1"/>
          </p:nvPr>
        </p:nvSpPr>
        <p:spPr>
          <a:xfrm>
            <a:off x="457200" y="304006"/>
            <a:ext cx="8229600" cy="4573587"/>
          </a:xfrm>
        </p:spPr>
        <p:txBody>
          <a:bodyPr/>
          <a:lstStyle/>
          <a:p>
            <a:pPr marL="0" indent="0" algn="ctr">
              <a:buFontTx/>
              <a:buNone/>
              <a:defRPr/>
            </a:pPr>
            <a:r>
              <a:rPr lang="en-US" sz="2400" b="1" dirty="0">
                <a:solidFill>
                  <a:schemeClr val="tx1"/>
                </a:solidFill>
                <a:latin typeface="+mj-lt"/>
              </a:rPr>
              <a:t>Emergency/Interim Supplies (continued)</a:t>
            </a:r>
            <a:endParaRPr lang="en-US" sz="2400" b="1" dirty="0">
              <a:solidFill>
                <a:schemeClr val="tx1"/>
              </a:solidFill>
            </a:endParaRPr>
          </a:p>
          <a:p>
            <a:pPr marL="457200" lvl="1" indent="0">
              <a:buFontTx/>
              <a:buNone/>
              <a:defRPr/>
            </a:pPr>
            <a:endParaRPr lang="en-US" sz="1000" dirty="0">
              <a:solidFill>
                <a:schemeClr val="tx1"/>
              </a:solidFill>
              <a:latin typeface="Times" panose="02020603050405020304" pitchFamily="18" charset="0"/>
              <a:cs typeface="Times" panose="02020603050405020304" pitchFamily="18" charset="0"/>
            </a:endParaRPr>
          </a:p>
          <a:p>
            <a:pPr marL="457200" lvl="1" indent="0">
              <a:buFontTx/>
              <a:buNone/>
              <a:defRPr/>
            </a:pPr>
            <a:r>
              <a:rPr lang="en-US" sz="2200" b="1" i="0" u="sng" dirty="0">
                <a:solidFill>
                  <a:schemeClr val="tx1"/>
                </a:solidFill>
                <a:latin typeface="+mn-lt"/>
                <a:cs typeface="Times" panose="02020603050405020304" pitchFamily="18" charset="0"/>
              </a:rPr>
              <a:t>AUSTRALIA</a:t>
            </a:r>
            <a:r>
              <a:rPr lang="en-US" i="0" dirty="0">
                <a:solidFill>
                  <a:schemeClr val="tx1"/>
                </a:solidFill>
                <a:latin typeface="+mn-lt"/>
                <a:cs typeface="Times" panose="02020603050405020304" pitchFamily="18" charset="0"/>
              </a:rPr>
              <a:t>:</a:t>
            </a:r>
          </a:p>
          <a:p>
            <a:pPr lvl="1">
              <a:defRPr/>
            </a:pPr>
            <a:r>
              <a:rPr lang="en-CA" sz="1800" i="0" dirty="0">
                <a:solidFill>
                  <a:schemeClr val="tx1"/>
                </a:solidFill>
                <a:latin typeface="+mn-lt"/>
              </a:rPr>
              <a:t>Dispense under the “3-day emergency supply” rule.</a:t>
            </a:r>
            <a:endParaRPr lang="en-US" i="0" dirty="0">
              <a:solidFill>
                <a:schemeClr val="tx1"/>
              </a:solidFill>
              <a:latin typeface="+mn-lt"/>
              <a:cs typeface="Times" panose="02020603050405020304" pitchFamily="18" charset="0"/>
            </a:endParaRPr>
          </a:p>
          <a:p>
            <a:pPr marL="457200" lvl="1" indent="0">
              <a:buFontTx/>
              <a:buNone/>
              <a:defRPr/>
            </a:pPr>
            <a:endParaRPr lang="en-US" sz="1800" i="0" dirty="0">
              <a:solidFill>
                <a:schemeClr val="tx1"/>
              </a:solidFill>
              <a:latin typeface="+mn-lt"/>
              <a:cs typeface="Times" panose="02020603050405020304" pitchFamily="18" charset="0"/>
            </a:endParaRPr>
          </a:p>
          <a:p>
            <a:pPr marL="457200" lvl="1" indent="0">
              <a:buFontTx/>
              <a:buNone/>
              <a:defRPr/>
            </a:pPr>
            <a:r>
              <a:rPr lang="en-US" sz="2200" b="1" i="0" u="sng" dirty="0">
                <a:solidFill>
                  <a:schemeClr val="tx1"/>
                </a:solidFill>
                <a:latin typeface="+mn-lt"/>
                <a:cs typeface="Times" panose="02020603050405020304" pitchFamily="18" charset="0"/>
              </a:rPr>
              <a:t>GREAT BRITAIN</a:t>
            </a:r>
            <a:r>
              <a:rPr lang="en-US" sz="2200" i="0" dirty="0">
                <a:solidFill>
                  <a:schemeClr val="tx1"/>
                </a:solidFill>
                <a:latin typeface="+mn-lt"/>
                <a:cs typeface="Times" panose="02020603050405020304" pitchFamily="18" charset="0"/>
              </a:rPr>
              <a:t>:</a:t>
            </a:r>
          </a:p>
          <a:p>
            <a:pPr lvl="1" algn="just">
              <a:defRPr/>
            </a:pPr>
            <a:r>
              <a:rPr lang="en-US" sz="1800" i="0" dirty="0">
                <a:solidFill>
                  <a:schemeClr val="tx1"/>
                </a:solidFill>
                <a:latin typeface="+mn-lt"/>
                <a:cs typeface="Times" panose="02020603050405020304" pitchFamily="18" charset="0"/>
              </a:rPr>
              <a:t>Pharmacist must interview the patient (preferably face-to-face).</a:t>
            </a:r>
          </a:p>
          <a:p>
            <a:pPr lvl="1" algn="just">
              <a:defRPr/>
            </a:pPr>
            <a:r>
              <a:rPr lang="en-US" sz="1800" i="0" dirty="0">
                <a:solidFill>
                  <a:schemeClr val="tx1"/>
                </a:solidFill>
                <a:latin typeface="+mn-lt"/>
                <a:cs typeface="Times" panose="02020603050405020304" pitchFamily="18" charset="0"/>
              </a:rPr>
              <a:t>Patient must have previously had the drug which was prescribed by a registered prescriber in the UK, or an European Economic Area (EEA) or Swiss doctor or dentist.</a:t>
            </a:r>
          </a:p>
          <a:p>
            <a:pPr lvl="1" algn="just">
              <a:defRPr/>
            </a:pPr>
            <a:r>
              <a:rPr lang="en-US" sz="1800" i="0" dirty="0">
                <a:solidFill>
                  <a:schemeClr val="tx1"/>
                </a:solidFill>
                <a:latin typeface="+mn-lt"/>
                <a:cs typeface="Times" panose="02020603050405020304" pitchFamily="18" charset="0"/>
              </a:rPr>
              <a:t>Excludes controlled drugs; except for </a:t>
            </a:r>
            <a:r>
              <a:rPr lang="en-US" sz="1800" i="0" dirty="0" err="1">
                <a:solidFill>
                  <a:schemeClr val="tx1"/>
                </a:solidFill>
                <a:latin typeface="+mn-lt"/>
                <a:cs typeface="Times" panose="02020603050405020304" pitchFamily="18" charset="0"/>
              </a:rPr>
              <a:t>phenobarbitone</a:t>
            </a:r>
            <a:r>
              <a:rPr lang="en-US" sz="1800" i="0" dirty="0">
                <a:solidFill>
                  <a:schemeClr val="tx1"/>
                </a:solidFill>
                <a:latin typeface="+mn-lt"/>
                <a:cs typeface="Times" panose="02020603050405020304" pitchFamily="18" charset="0"/>
              </a:rPr>
              <a:t>, </a:t>
            </a:r>
            <a:r>
              <a:rPr lang="en-US" sz="1800" i="0" dirty="0" err="1">
                <a:solidFill>
                  <a:schemeClr val="tx1"/>
                </a:solidFill>
                <a:latin typeface="+mn-lt"/>
                <a:cs typeface="Times" panose="02020603050405020304" pitchFamily="18" charset="0"/>
              </a:rPr>
              <a:t>phenobarbitone</a:t>
            </a:r>
            <a:r>
              <a:rPr lang="en-US" sz="1800" i="0" dirty="0">
                <a:solidFill>
                  <a:schemeClr val="tx1"/>
                </a:solidFill>
                <a:latin typeface="+mn-lt"/>
                <a:cs typeface="Times" panose="02020603050405020304" pitchFamily="18" charset="0"/>
              </a:rPr>
              <a:t> sodium for epilepsy, benzodiazepines, and steroids, which are limited to a 5-day supply.</a:t>
            </a:r>
          </a:p>
          <a:p>
            <a:pPr lvl="1" algn="just">
              <a:defRPr/>
            </a:pPr>
            <a:r>
              <a:rPr lang="en-US" sz="1800" i="0" dirty="0">
                <a:solidFill>
                  <a:schemeClr val="tx1"/>
                </a:solidFill>
                <a:latin typeface="+mn-lt"/>
                <a:cs typeface="Times" panose="02020603050405020304" pitchFamily="18" charset="0"/>
              </a:rPr>
              <a:t>Other drugs limited to 30-day supply. </a:t>
            </a:r>
          </a:p>
        </p:txBody>
      </p:sp>
      <p:sp>
        <p:nvSpPr>
          <p:cNvPr id="11268" name="TextBox 1"/>
          <p:cNvSpPr txBox="1">
            <a:spLocks noChangeArrowheads="1"/>
          </p:cNvSpPr>
          <p:nvPr/>
        </p:nvSpPr>
        <p:spPr bwMode="auto">
          <a:xfrm>
            <a:off x="1038225" y="4800600"/>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1000" i="1" u="sng" dirty="0">
                <a:solidFill>
                  <a:schemeClr val="tx1"/>
                </a:solidFill>
                <a:hlinkClick r:id="rId3"/>
              </a:rPr>
              <a:t>http://www.rpharms.com/non-member/emergency-supply-qrg.pdf</a:t>
            </a:r>
            <a:r>
              <a:rPr lang="en-US" altLang="en-US" sz="1000" i="1" u="sng" dirty="0">
                <a:solidFill>
                  <a:schemeClr val="tx1"/>
                </a:solidFill>
              </a:rPr>
              <a:t> </a:t>
            </a:r>
          </a:p>
          <a:p>
            <a:pPr>
              <a:spcBef>
                <a:spcPct val="0"/>
              </a:spcBef>
              <a:buFontTx/>
              <a:buNone/>
            </a:pPr>
            <a:r>
              <a:rPr lang="en-CA" altLang="en-US" sz="1000" i="1" dirty="0">
                <a:solidFill>
                  <a:schemeClr val="tx1"/>
                </a:solidFill>
                <a:hlinkClick r:id="rId4"/>
              </a:rPr>
              <a:t>http://www.release.org.uk/law/schedules</a:t>
            </a:r>
            <a:r>
              <a:rPr lang="en-CA" altLang="en-US" sz="1000" i="1" dirty="0">
                <a:solidFill>
                  <a:schemeClr val="tx1"/>
                </a:solidFill>
              </a:rPr>
              <a:t>  </a:t>
            </a:r>
            <a:endParaRPr lang="en-CA" altLang="en-US" sz="1000" i="1" u="sng" dirty="0">
              <a:solidFill>
                <a:srgbClr val="6A9BB2"/>
              </a:solidFill>
            </a:endParaRPr>
          </a:p>
        </p:txBody>
      </p:sp>
      <p:sp>
        <p:nvSpPr>
          <p:cNvPr id="11269" name="TextBox 1"/>
          <p:cNvSpPr txBox="1">
            <a:spLocks noChangeArrowheads="1"/>
          </p:cNvSpPr>
          <p:nvPr/>
        </p:nvSpPr>
        <p:spPr bwMode="auto">
          <a:xfrm>
            <a:off x="990600" y="1676400"/>
            <a:ext cx="464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5"/>
              </a:rPr>
              <a:t>http://www.pbs.gov.au/info/news/2014/04/cyclone-ita-advice-for-pharmacists</a:t>
            </a:r>
            <a:r>
              <a:rPr lang="en-CA" altLang="en-US" sz="1000" i="1" u="sng" dirty="0">
                <a:solidFill>
                  <a:schemeClr val="tx1"/>
                </a:solidFill>
                <a:hlinkClick r:id="rId6"/>
              </a:rPr>
              <a:t>/</a:t>
            </a:r>
            <a:r>
              <a:rPr lang="en-CA" altLang="en-US" sz="1000" i="1" dirty="0">
                <a:solidFill>
                  <a:schemeClr val="tx1"/>
                </a:solidFill>
              </a:rPr>
              <a:t>  </a:t>
            </a:r>
          </a:p>
        </p:txBody>
      </p:sp>
      <p:pic>
        <p:nvPicPr>
          <p:cNvPr id="11270" name="Picture 8" descr="Birmingham tornado 2005 courtesy Birmingham Post and M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198" y="5072142"/>
            <a:ext cx="2676525" cy="178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2"/>
          <p:cNvSpPr txBox="1">
            <a:spLocks noChangeArrowheads="1"/>
          </p:cNvSpPr>
          <p:nvPr/>
        </p:nvSpPr>
        <p:spPr bwMode="auto">
          <a:xfrm>
            <a:off x="76200" y="60960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Great </a:t>
            </a:r>
            <a:r>
              <a:rPr lang="fr-FR" altLang="en-US" sz="1600" i="1" dirty="0" err="1">
                <a:solidFill>
                  <a:schemeClr val="tx1"/>
                </a:solidFill>
              </a:rPr>
              <a:t>Britain</a:t>
            </a:r>
            <a:r>
              <a:rPr lang="fr-FR" altLang="en-US" sz="1600" i="1" dirty="0">
                <a:solidFill>
                  <a:schemeClr val="tx1"/>
                </a:solidFill>
              </a:rPr>
              <a:t>, Birmingham </a:t>
            </a:r>
            <a:r>
              <a:rPr lang="fr-FR" altLang="en-US" sz="1600" i="1" dirty="0" err="1">
                <a:solidFill>
                  <a:schemeClr val="tx1"/>
                </a:solidFill>
              </a:rPr>
              <a:t>tornado</a:t>
            </a:r>
            <a:r>
              <a:rPr lang="fr-FR" altLang="en-US" sz="1600" i="1" dirty="0">
                <a:solidFill>
                  <a:schemeClr val="tx1"/>
                </a:solidFill>
              </a:rPr>
              <a:t>, 2005</a:t>
            </a:r>
          </a:p>
        </p:txBody>
      </p:sp>
      <p:pic>
        <p:nvPicPr>
          <p:cNvPr id="9" name="Picture 8" descr="P:\webinar\Confidentiality clause FIP.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975"/>
            <a:ext cx="7848600" cy="4924425"/>
          </a:xfrm>
        </p:spPr>
        <p:txBody>
          <a:bodyPr/>
          <a:lstStyle/>
          <a:p>
            <a:pPr marL="0" indent="0" algn="ctr">
              <a:buFontTx/>
              <a:buNone/>
              <a:defRPr/>
            </a:pPr>
            <a:r>
              <a:rPr lang="en-US" sz="2400" b="1" dirty="0">
                <a:solidFill>
                  <a:schemeClr val="tx1"/>
                </a:solidFill>
              </a:rPr>
              <a:t>Prescription </a:t>
            </a:r>
            <a:r>
              <a:rPr lang="en-US" sz="2400" b="1" dirty="0" smtClean="0">
                <a:solidFill>
                  <a:schemeClr val="tx1"/>
                </a:solidFill>
              </a:rPr>
              <a:t>Refills/Extensions</a:t>
            </a:r>
            <a:endParaRPr lang="en-US" sz="2400" b="1" dirty="0">
              <a:solidFill>
                <a:schemeClr val="tx1"/>
              </a:solidFill>
            </a:endParaRPr>
          </a:p>
          <a:p>
            <a:pPr marL="457200" lvl="1" indent="0">
              <a:buFontTx/>
              <a:buNone/>
              <a:defRPr/>
            </a:pPr>
            <a:endParaRPr lang="en-US" sz="1000" dirty="0">
              <a:solidFill>
                <a:schemeClr val="tx1"/>
              </a:solidFill>
              <a:latin typeface="+mn-lt"/>
              <a:cs typeface="Times" panose="02020603050405020304" pitchFamily="18" charset="0"/>
            </a:endParaRPr>
          </a:p>
          <a:p>
            <a:pPr marL="457200" lvl="1" indent="0">
              <a:buFontTx/>
              <a:buNone/>
              <a:defRPr/>
            </a:pPr>
            <a:r>
              <a:rPr lang="en-US" sz="2200" b="1" i="0" u="sng" dirty="0">
                <a:solidFill>
                  <a:schemeClr val="tx1"/>
                </a:solidFill>
                <a:latin typeface="+mn-lt"/>
                <a:cs typeface="Times" panose="02020603050405020304" pitchFamily="18" charset="0"/>
              </a:rPr>
              <a:t>AUSTRALIA</a:t>
            </a:r>
            <a:r>
              <a:rPr lang="en-US" sz="2200" i="0" dirty="0">
                <a:solidFill>
                  <a:schemeClr val="tx1"/>
                </a:solidFill>
                <a:latin typeface="+mn-lt"/>
                <a:cs typeface="Times" panose="02020603050405020304" pitchFamily="18" charset="0"/>
              </a:rPr>
              <a:t>:</a:t>
            </a:r>
          </a:p>
          <a:p>
            <a:pPr lvl="1">
              <a:defRPr/>
            </a:pPr>
            <a:r>
              <a:rPr lang="en-CA" altLang="en-US" sz="1700" i="0" dirty="0">
                <a:solidFill>
                  <a:schemeClr val="tx1"/>
                </a:solidFill>
                <a:latin typeface="+mn-lt"/>
              </a:rPr>
              <a:t>Dispense an early repeat of a “4/20 day” drug </a:t>
            </a:r>
            <a:r>
              <a:rPr lang="en-CA" altLang="en-US" sz="1700" i="0" dirty="0">
                <a:solidFill>
                  <a:schemeClr val="tx1"/>
                </a:solidFill>
                <a:latin typeface="+mn-lt"/>
                <a:sym typeface="Wingdings" pitchFamily="2" charset="2"/>
              </a:rPr>
              <a:t> </a:t>
            </a:r>
            <a:r>
              <a:rPr lang="en-CA" altLang="en-US" sz="1700" i="0" dirty="0">
                <a:solidFill>
                  <a:schemeClr val="tx1"/>
                </a:solidFill>
                <a:latin typeface="+mn-lt"/>
              </a:rPr>
              <a:t>record on the prescription “immediate supply required” and sign.</a:t>
            </a:r>
          </a:p>
          <a:p>
            <a:pPr lvl="1">
              <a:defRPr/>
            </a:pPr>
            <a:endParaRPr lang="en-CA" altLang="en-US" sz="1000" i="0" dirty="0">
              <a:solidFill>
                <a:schemeClr val="tx1"/>
              </a:solidFill>
              <a:latin typeface="+mn-lt"/>
            </a:endParaRPr>
          </a:p>
          <a:p>
            <a:pPr marL="457200" lvl="1" indent="0">
              <a:buFontTx/>
              <a:buNone/>
              <a:defRPr/>
            </a:pPr>
            <a:r>
              <a:rPr lang="en-CA" sz="2200" b="1" i="0" u="sng" dirty="0">
                <a:solidFill>
                  <a:schemeClr val="tx1"/>
                </a:solidFill>
                <a:latin typeface="+mn-lt"/>
              </a:rPr>
              <a:t>CANADA</a:t>
            </a:r>
            <a:r>
              <a:rPr lang="en-CA" sz="2200" i="0" dirty="0">
                <a:solidFill>
                  <a:schemeClr val="tx1"/>
                </a:solidFill>
                <a:latin typeface="+mn-lt"/>
              </a:rPr>
              <a:t>:</a:t>
            </a:r>
          </a:p>
          <a:p>
            <a:pPr lvl="1">
              <a:defRPr/>
            </a:pPr>
            <a:r>
              <a:rPr lang="en-US" sz="1700" i="0" dirty="0">
                <a:solidFill>
                  <a:schemeClr val="tx1"/>
                </a:solidFill>
                <a:latin typeface="+mn-lt"/>
                <a:cs typeface="Times" panose="02020603050405020304" pitchFamily="18" charset="0"/>
              </a:rPr>
              <a:t>British Columbia: only for stable chronic medications, any length within the prescription expiry date. Psychiatric drug renewal only in multidisciplinary team.</a:t>
            </a:r>
          </a:p>
          <a:p>
            <a:pPr lvl="1">
              <a:defRPr/>
            </a:pPr>
            <a:r>
              <a:rPr lang="en-US" sz="1700" i="0" dirty="0">
                <a:solidFill>
                  <a:schemeClr val="tx1"/>
                </a:solidFill>
                <a:latin typeface="+mn-lt"/>
                <a:cs typeface="Times" panose="02020603050405020304" pitchFamily="18" charset="0"/>
              </a:rPr>
              <a:t>Alberta, Manitoba, New Brunswick, Québec (max 1 year), Saskatchewan (max 100 days), Newfoundland (max 90 days), Nova Scotia (max 90 days), Northwest Territories (max 30 days), Prince Edward Island (amount of 1 refill of original prescription).</a:t>
            </a:r>
          </a:p>
          <a:p>
            <a:pPr lvl="1">
              <a:defRPr/>
            </a:pPr>
            <a:r>
              <a:rPr lang="en-US" sz="1700" i="0" dirty="0">
                <a:solidFill>
                  <a:schemeClr val="tx1"/>
                </a:solidFill>
                <a:latin typeface="+mn-lt"/>
                <a:cs typeface="Times" panose="02020603050405020304" pitchFamily="18" charset="0"/>
              </a:rPr>
              <a:t>Ontario: excludes narcotics and controlled substances. Cannot exceed the lesser of 6 months supply or last fill. Must notify prescriber.</a:t>
            </a:r>
          </a:p>
          <a:p>
            <a:pPr lvl="1">
              <a:defRPr/>
            </a:pPr>
            <a:r>
              <a:rPr lang="en-US" sz="1700" i="0" dirty="0">
                <a:solidFill>
                  <a:schemeClr val="tx1"/>
                </a:solidFill>
                <a:latin typeface="+mn-lt"/>
                <a:cs typeface="Times" panose="02020603050405020304" pitchFamily="18" charset="0"/>
              </a:rPr>
              <a:t>Nova Scotia: excludes previously transferred prescriptions.</a:t>
            </a:r>
            <a:endParaRPr lang="en-CA" sz="1700" i="0" dirty="0">
              <a:solidFill>
                <a:schemeClr val="tx1"/>
              </a:solidFill>
              <a:latin typeface="+mn-lt"/>
            </a:endParaRPr>
          </a:p>
          <a:p>
            <a:pPr lvl="1">
              <a:defRPr/>
            </a:pPr>
            <a:endParaRPr lang="en-CA" dirty="0"/>
          </a:p>
        </p:txBody>
      </p:sp>
      <p:sp>
        <p:nvSpPr>
          <p:cNvPr id="12291"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EF41754C-A89A-4FD7-BF5D-516BDBC83828}" type="slidenum">
              <a:rPr lang="en-US" altLang="en-US" sz="900" smtClean="0">
                <a:solidFill>
                  <a:srgbClr val="8C8E8E"/>
                </a:solidFill>
              </a:rPr>
              <a:pPr>
                <a:spcBef>
                  <a:spcPct val="0"/>
                </a:spcBef>
                <a:buFontTx/>
                <a:buNone/>
              </a:pPr>
              <a:t>11</a:t>
            </a:fld>
            <a:endParaRPr lang="en-US" altLang="en-US" sz="1400">
              <a:solidFill>
                <a:schemeClr val="tx1"/>
              </a:solidFill>
            </a:endParaRPr>
          </a:p>
        </p:txBody>
      </p:sp>
      <p:pic>
        <p:nvPicPr>
          <p:cNvPr id="122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5664893"/>
            <a:ext cx="1990725" cy="116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TextBox 4"/>
          <p:cNvSpPr txBox="1">
            <a:spLocks noChangeArrowheads="1"/>
          </p:cNvSpPr>
          <p:nvPr/>
        </p:nvSpPr>
        <p:spPr bwMode="auto">
          <a:xfrm>
            <a:off x="3067050" y="6057900"/>
            <a:ext cx="3827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600" i="1" dirty="0">
                <a:solidFill>
                  <a:schemeClr val="tx1"/>
                </a:solidFill>
              </a:rPr>
              <a:t>Queensland, Tropical Cyclone </a:t>
            </a:r>
            <a:r>
              <a:rPr lang="en-CA" altLang="en-US" sz="1600" i="1" dirty="0" err="1">
                <a:solidFill>
                  <a:schemeClr val="tx1"/>
                </a:solidFill>
              </a:rPr>
              <a:t>Ita</a:t>
            </a:r>
            <a:r>
              <a:rPr lang="en-CA" altLang="en-US" sz="1600" i="1" dirty="0">
                <a:solidFill>
                  <a:schemeClr val="tx1"/>
                </a:solidFill>
              </a:rPr>
              <a:t>, 2014 </a:t>
            </a:r>
          </a:p>
        </p:txBody>
      </p:sp>
      <p:sp>
        <p:nvSpPr>
          <p:cNvPr id="12294" name="TextBox 5"/>
          <p:cNvSpPr txBox="1">
            <a:spLocks noChangeArrowheads="1"/>
          </p:cNvSpPr>
          <p:nvPr/>
        </p:nvSpPr>
        <p:spPr bwMode="auto">
          <a:xfrm>
            <a:off x="762000" y="5105400"/>
            <a:ext cx="7391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rgbClr val="6A9BB2"/>
                </a:solidFill>
                <a:hlinkClick r:id="rId4"/>
              </a:rPr>
              <a:t>http://blueprintforpharmacy.ca/docs/kt-tools/canada-environmental-scan-of-pharmacy-services</a:t>
            </a:r>
          </a:p>
          <a:p>
            <a:pPr>
              <a:spcBef>
                <a:spcPct val="0"/>
              </a:spcBef>
              <a:buFontTx/>
              <a:buNone/>
            </a:pPr>
            <a:r>
              <a:rPr lang="en-CA" altLang="en-US" sz="1000" i="1" u="sng" dirty="0">
                <a:solidFill>
                  <a:srgbClr val="6A9BB2"/>
                </a:solidFill>
                <a:hlinkClick r:id="rId4"/>
              </a:rPr>
              <a:t>---cpha-october-2013---final.pdf</a:t>
            </a:r>
            <a:r>
              <a:rPr lang="en-CA" altLang="en-US" sz="1000" i="1" u="sng" dirty="0">
                <a:solidFill>
                  <a:srgbClr val="6A9BB2"/>
                </a:solidFill>
              </a:rPr>
              <a:t> </a:t>
            </a:r>
          </a:p>
          <a:p>
            <a:pPr>
              <a:spcBef>
                <a:spcPct val="0"/>
              </a:spcBef>
              <a:buFontTx/>
              <a:buNone/>
            </a:pPr>
            <a:r>
              <a:rPr lang="en-CA" altLang="en-US" sz="1000" i="1" u="sng" dirty="0">
                <a:solidFill>
                  <a:srgbClr val="6A9BB2"/>
                </a:solidFill>
                <a:hlinkClick r:id="rId5"/>
              </a:rPr>
              <a:t>http://www.pharmacists.ca/cpha-ca/assets/File/pharmacy-in-canada/ExpandedScopeChart.pdf</a:t>
            </a:r>
            <a:r>
              <a:rPr lang="en-CA" altLang="en-US" sz="1000" i="1" u="sng" dirty="0">
                <a:solidFill>
                  <a:srgbClr val="6A9BB2"/>
                </a:solidFill>
              </a:rPr>
              <a:t> </a:t>
            </a:r>
            <a:r>
              <a:rPr lang="en-CA" altLang="en-US" sz="1000" i="1" dirty="0">
                <a:solidFill>
                  <a:schemeClr val="tx1"/>
                </a:solidFill>
              </a:rPr>
              <a:t> </a:t>
            </a:r>
            <a:endParaRPr lang="en-CA" altLang="en-US" sz="1000" i="1" u="sng" dirty="0">
              <a:solidFill>
                <a:srgbClr val="6A9BB2"/>
              </a:solidFill>
            </a:endParaRPr>
          </a:p>
        </p:txBody>
      </p:sp>
      <p:sp>
        <p:nvSpPr>
          <p:cNvPr id="12295" name="TextBox 5"/>
          <p:cNvSpPr txBox="1">
            <a:spLocks noChangeArrowheads="1"/>
          </p:cNvSpPr>
          <p:nvPr/>
        </p:nvSpPr>
        <p:spPr bwMode="auto">
          <a:xfrm>
            <a:off x="838199" y="1752600"/>
            <a:ext cx="3730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6"/>
              </a:rPr>
              <a:t>http://www.pbs.gov.au/info/general/faq#Whatisthe420dayrule/</a:t>
            </a:r>
            <a:endParaRPr lang="en-CA" altLang="en-US" sz="1000" i="1" u="sng" dirty="0">
              <a:solidFill>
                <a:schemeClr val="tx1"/>
              </a:solidFill>
            </a:endParaRPr>
          </a:p>
        </p:txBody>
      </p:sp>
      <p:pic>
        <p:nvPicPr>
          <p:cNvPr id="8" name="Picture 7" descr="P:\webinar\Confidentiality clause FI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3B814173-B2BD-4B7A-9B9A-E2BC858D965D}" type="slidenum">
              <a:rPr lang="en-US" altLang="en-US" sz="900" smtClean="0">
                <a:solidFill>
                  <a:srgbClr val="8C8E8E"/>
                </a:solidFill>
              </a:rPr>
              <a:pPr>
                <a:spcBef>
                  <a:spcPct val="0"/>
                </a:spcBef>
                <a:buFontTx/>
                <a:buNone/>
              </a:pPr>
              <a:t>12</a:t>
            </a:fld>
            <a:endParaRPr lang="en-US" altLang="en-US" sz="1400">
              <a:solidFill>
                <a:schemeClr val="tx1"/>
              </a:solidFill>
            </a:endParaRPr>
          </a:p>
        </p:txBody>
      </p:sp>
      <p:sp>
        <p:nvSpPr>
          <p:cNvPr id="5" name="Title 1"/>
          <p:cNvSpPr>
            <a:spLocks noGrp="1"/>
          </p:cNvSpPr>
          <p:nvPr>
            <p:ph type="title"/>
          </p:nvPr>
        </p:nvSpPr>
        <p:spPr>
          <a:xfrm>
            <a:off x="238125" y="2117725"/>
            <a:ext cx="8572500" cy="609600"/>
          </a:xfrm>
        </p:spPr>
        <p:txBody>
          <a:bodyPr/>
          <a:lstStyle/>
          <a:p>
            <a:pPr>
              <a:defRPr/>
            </a:pPr>
            <a:r>
              <a:rPr lang="fr-FR" dirty="0"/>
              <a:t>1) PHARMACISTS PRESCRIBING &amp; DISPENSING</a:t>
            </a:r>
          </a:p>
        </p:txBody>
      </p:sp>
      <p:sp>
        <p:nvSpPr>
          <p:cNvPr id="7" name="TextBox 7"/>
          <p:cNvSpPr txBox="1">
            <a:spLocks noChangeArrowheads="1"/>
          </p:cNvSpPr>
          <p:nvPr/>
        </p:nvSpPr>
        <p:spPr bwMode="auto">
          <a:xfrm>
            <a:off x="723900" y="2727325"/>
            <a:ext cx="78105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800100" indent="-342900">
              <a:spcBef>
                <a:spcPct val="20000"/>
              </a:spcBef>
              <a:buChar char="–"/>
              <a:defRPr sz="20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a:defRPr/>
            </a:pPr>
            <a:r>
              <a:rPr lang="en-CA" altLang="en-US" dirty="0">
                <a:latin typeface="+mn-lt"/>
              </a:rPr>
              <a:t>Emergency/interim supplies &amp; prescription refills/extensions</a:t>
            </a:r>
          </a:p>
          <a:p>
            <a:pPr lvl="2">
              <a:buFontTx/>
              <a:buAutoNum type="romanLcPeriod"/>
              <a:defRPr/>
            </a:pPr>
            <a:r>
              <a:rPr lang="en-CA" altLang="en-US" sz="2000" dirty="0">
                <a:solidFill>
                  <a:schemeClr val="bg1">
                    <a:lumMod val="75000"/>
                  </a:schemeClr>
                </a:solidFill>
              </a:rPr>
              <a:t>Based on an existing prescription</a:t>
            </a:r>
          </a:p>
          <a:p>
            <a:pPr lvl="2">
              <a:buFontTx/>
              <a:buAutoNum type="romanLcPeriod"/>
              <a:defRPr/>
            </a:pPr>
            <a:r>
              <a:rPr lang="en-CA" altLang="en-US" sz="2000" dirty="0"/>
              <a:t>Based on a prescription label or receipt</a:t>
            </a:r>
          </a:p>
          <a:p>
            <a:pPr lvl="2">
              <a:buFontTx/>
              <a:buAutoNum type="romanLcPeriod"/>
              <a:defRPr/>
            </a:pPr>
            <a:r>
              <a:rPr lang="en-CA" altLang="en-US" sz="2000" dirty="0">
                <a:solidFill>
                  <a:schemeClr val="bg1">
                    <a:lumMod val="75000"/>
                  </a:schemeClr>
                </a:solidFill>
              </a:rPr>
              <a:t>Based on pharmacist’s professional judgement</a:t>
            </a:r>
          </a:p>
        </p:txBody>
      </p:sp>
      <p:pic>
        <p:nvPicPr>
          <p:cNvPr id="8" name="Picture 7"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7175"/>
            <a:ext cx="8674100" cy="3262313"/>
          </a:xfrm>
        </p:spPr>
        <p:txBody>
          <a:bodyPr/>
          <a:lstStyle/>
          <a:p>
            <a:pPr marL="457200" lvl="1" indent="0" algn="just">
              <a:buFontTx/>
              <a:buNone/>
              <a:defRPr/>
            </a:pPr>
            <a:r>
              <a:rPr lang="en-US" altLang="en-US" sz="2200" b="1" i="0" u="sng" dirty="0">
                <a:solidFill>
                  <a:schemeClr val="tx1"/>
                </a:solidFill>
                <a:latin typeface="+mn-lt"/>
                <a:cs typeface="Times" panose="02020603050405020304" pitchFamily="18" charset="0"/>
              </a:rPr>
              <a:t>USA</a:t>
            </a:r>
            <a:r>
              <a:rPr lang="en-US" altLang="en-US" sz="2200" i="0" dirty="0">
                <a:solidFill>
                  <a:schemeClr val="tx1"/>
                </a:solidFill>
                <a:latin typeface="+mn-lt"/>
                <a:cs typeface="Times" panose="02020603050405020304" pitchFamily="18" charset="0"/>
              </a:rPr>
              <a:t>:</a:t>
            </a:r>
          </a:p>
          <a:p>
            <a:pPr lvl="1" algn="just">
              <a:defRPr/>
            </a:pPr>
            <a:r>
              <a:rPr lang="en-US" altLang="en-US" i="0" dirty="0">
                <a:solidFill>
                  <a:schemeClr val="tx1"/>
                </a:solidFill>
                <a:latin typeface="+mn-lt"/>
                <a:cs typeface="Times" panose="02020603050405020304" pitchFamily="18" charset="0"/>
              </a:rPr>
              <a:t>Illinois’ “Hurricane Katrina Emergency Dispensing Guidelines”</a:t>
            </a:r>
          </a:p>
          <a:p>
            <a:pPr lvl="2" algn="just">
              <a:defRPr/>
            </a:pPr>
            <a:r>
              <a:rPr lang="en-US" altLang="en-US" dirty="0">
                <a:solidFill>
                  <a:schemeClr val="tx1"/>
                </a:solidFill>
                <a:cs typeface="Times" panose="02020603050405020304" pitchFamily="18" charset="0"/>
              </a:rPr>
              <a:t>Only for patients relocating from Louisiana, Mississippi, and Alabama.</a:t>
            </a:r>
          </a:p>
          <a:p>
            <a:pPr lvl="2">
              <a:defRPr/>
            </a:pPr>
            <a:r>
              <a:rPr lang="en-US" altLang="en-US" dirty="0">
                <a:solidFill>
                  <a:schemeClr val="tx1"/>
                </a:solidFill>
                <a:cs typeface="Times" panose="02020603050405020304" pitchFamily="18" charset="0"/>
              </a:rPr>
              <a:t>Narcotics, benzodiazepines, controlled substances: up to 30-day supply.</a:t>
            </a:r>
          </a:p>
          <a:p>
            <a:pPr lvl="2">
              <a:defRPr/>
            </a:pPr>
            <a:r>
              <a:rPr lang="en-US" altLang="en-US" dirty="0">
                <a:solidFill>
                  <a:schemeClr val="tx1"/>
                </a:solidFill>
                <a:cs typeface="Times" panose="02020603050405020304" pitchFamily="18" charset="0"/>
              </a:rPr>
              <a:t>Narcotics with potential for severe dependence: up to 7-day supply.</a:t>
            </a:r>
          </a:p>
          <a:p>
            <a:pPr lvl="1" algn="just">
              <a:defRPr/>
            </a:pPr>
            <a:r>
              <a:rPr lang="en-US" altLang="en-US" i="0" dirty="0" smtClean="0">
                <a:solidFill>
                  <a:schemeClr val="tx1"/>
                </a:solidFill>
                <a:latin typeface="+mn-lt"/>
                <a:cs typeface="Times" panose="02020603050405020304" pitchFamily="18" charset="0"/>
              </a:rPr>
              <a:t>Minnesota’s </a:t>
            </a:r>
            <a:r>
              <a:rPr lang="en-US" altLang="en-US" i="0" dirty="0">
                <a:solidFill>
                  <a:schemeClr val="tx1"/>
                </a:solidFill>
                <a:latin typeface="+mn-lt"/>
                <a:cs typeface="Times" panose="02020603050405020304" pitchFamily="18" charset="0"/>
              </a:rPr>
              <a:t>“Hurricane Katrina Emergency Dispensing Policy”</a:t>
            </a:r>
          </a:p>
          <a:p>
            <a:pPr lvl="2" algn="just">
              <a:defRPr/>
            </a:pPr>
            <a:r>
              <a:rPr lang="en-US" altLang="en-US" dirty="0">
                <a:solidFill>
                  <a:schemeClr val="tx1"/>
                </a:solidFill>
                <a:cs typeface="Times" panose="02020603050405020304" pitchFamily="18" charset="0"/>
              </a:rPr>
              <a:t>Only for patients relocating from Louisiana, Mississippi, Alabama, and Florida.</a:t>
            </a:r>
          </a:p>
          <a:p>
            <a:pPr lvl="2" algn="just">
              <a:defRPr/>
            </a:pPr>
            <a:r>
              <a:rPr lang="en-US" altLang="en-US" dirty="0">
                <a:solidFill>
                  <a:schemeClr val="tx1"/>
                </a:solidFill>
                <a:cs typeface="Times" panose="02020603050405020304" pitchFamily="18" charset="0"/>
              </a:rPr>
              <a:t>Duration evaluated on a case-by-case basis to best meet the patient’s need.</a:t>
            </a:r>
          </a:p>
          <a:p>
            <a:pPr lvl="1" algn="just">
              <a:defRPr/>
            </a:pPr>
            <a:endParaRPr lang="en-US" altLang="en-US" dirty="0">
              <a:latin typeface="Times" panose="02020603050405020304" pitchFamily="18" charset="0"/>
              <a:cs typeface="Times" panose="02020603050405020304" pitchFamily="18" charset="0"/>
            </a:endParaRPr>
          </a:p>
        </p:txBody>
      </p:sp>
      <p:sp>
        <p:nvSpPr>
          <p:cNvPr id="14339"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E7DA6EE8-2DAD-4BC3-B466-7BDD6ECA7494}" type="slidenum">
              <a:rPr lang="en-US" altLang="en-US" sz="900" smtClean="0">
                <a:solidFill>
                  <a:srgbClr val="8C8E8E"/>
                </a:solidFill>
              </a:rPr>
              <a:pPr>
                <a:spcBef>
                  <a:spcPct val="0"/>
                </a:spcBef>
                <a:buFontTx/>
                <a:buNone/>
              </a:pPr>
              <a:t>13</a:t>
            </a:fld>
            <a:endParaRPr lang="en-US" altLang="en-US" sz="1400">
              <a:solidFill>
                <a:schemeClr val="tx1"/>
              </a:solidFill>
            </a:endParaRPr>
          </a:p>
        </p:txBody>
      </p:sp>
      <p:sp>
        <p:nvSpPr>
          <p:cNvPr id="14340" name="TextBox 3"/>
          <p:cNvSpPr txBox="1">
            <a:spLocks noChangeArrowheads="1"/>
          </p:cNvSpPr>
          <p:nvPr/>
        </p:nvSpPr>
        <p:spPr bwMode="auto">
          <a:xfrm>
            <a:off x="838200" y="3552825"/>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3"/>
              </a:rPr>
              <a:t>http://idfpr.com/News/NEWSRLS/EmergencyDispensingGuidelines.pdf</a:t>
            </a:r>
            <a:r>
              <a:rPr lang="en-CA" altLang="en-US" sz="1000" i="1" u="sng" dirty="0">
                <a:solidFill>
                  <a:schemeClr val="tx1"/>
                </a:solidFill>
              </a:rPr>
              <a:t> </a:t>
            </a:r>
          </a:p>
          <a:p>
            <a:pPr>
              <a:spcBef>
                <a:spcPct val="0"/>
              </a:spcBef>
              <a:buFontTx/>
              <a:buNone/>
            </a:pPr>
            <a:r>
              <a:rPr lang="en-CA" altLang="en-US" sz="1000" u="sng" dirty="0">
                <a:solidFill>
                  <a:schemeClr val="tx1"/>
                </a:solidFill>
                <a:hlinkClick r:id="rId4"/>
              </a:rPr>
              <a:t>http://www.phcybrd.state.mn.us/Katrina.htm</a:t>
            </a:r>
            <a:r>
              <a:rPr lang="en-CA" altLang="en-US" sz="1000" u="sng" dirty="0">
                <a:solidFill>
                  <a:schemeClr val="tx1"/>
                </a:solidFill>
              </a:rPr>
              <a:t> </a:t>
            </a:r>
            <a:r>
              <a:rPr lang="en-CA" altLang="en-US" sz="1000" dirty="0">
                <a:solidFill>
                  <a:schemeClr val="tx1"/>
                </a:solidFill>
              </a:rPr>
              <a:t> </a:t>
            </a:r>
            <a:endParaRPr lang="en-CA" altLang="en-US" sz="1000" u="sng" dirty="0">
              <a:solidFill>
                <a:schemeClr val="tx1"/>
              </a:solidFill>
            </a:endParaRPr>
          </a:p>
        </p:txBody>
      </p:sp>
      <p:pic>
        <p:nvPicPr>
          <p:cNvPr id="14341" name="Picture 7" descr="http://www.golfbytourmiss.com/gbtm/wp-content/uploads/2014/04/Hurricane-Katrina-floo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952875"/>
            <a:ext cx="39592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2"/>
          <p:cNvSpPr txBox="1">
            <a:spLocks noChangeArrowheads="1"/>
          </p:cNvSpPr>
          <p:nvPr/>
        </p:nvSpPr>
        <p:spPr bwMode="auto">
          <a:xfrm>
            <a:off x="1900237" y="6248399"/>
            <a:ext cx="3663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United States, Hurricane Katrina, 2005</a:t>
            </a:r>
          </a:p>
        </p:txBody>
      </p:sp>
      <p:pic>
        <p:nvPicPr>
          <p:cNvPr id="7" name="Picture 6" descr="P:\webinar\Confidentiality clause FIP.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EB0DE106-4AC6-4AE4-8411-99995D97F3E3}" type="slidenum">
              <a:rPr lang="en-US" altLang="en-US" sz="900" smtClean="0">
                <a:solidFill>
                  <a:srgbClr val="8C8E8E"/>
                </a:solidFill>
              </a:rPr>
              <a:pPr>
                <a:spcBef>
                  <a:spcPct val="0"/>
                </a:spcBef>
                <a:buFontTx/>
                <a:buNone/>
              </a:pPr>
              <a:t>14</a:t>
            </a:fld>
            <a:endParaRPr lang="en-US" altLang="en-US" sz="1400">
              <a:solidFill>
                <a:schemeClr val="tx1"/>
              </a:solidFill>
            </a:endParaRPr>
          </a:p>
        </p:txBody>
      </p:sp>
      <p:sp>
        <p:nvSpPr>
          <p:cNvPr id="5" name="Title 1"/>
          <p:cNvSpPr>
            <a:spLocks noGrp="1"/>
          </p:cNvSpPr>
          <p:nvPr>
            <p:ph type="title"/>
          </p:nvPr>
        </p:nvSpPr>
        <p:spPr>
          <a:xfrm>
            <a:off x="314325" y="2133600"/>
            <a:ext cx="8572500" cy="609600"/>
          </a:xfrm>
        </p:spPr>
        <p:txBody>
          <a:bodyPr/>
          <a:lstStyle/>
          <a:p>
            <a:pPr>
              <a:defRPr/>
            </a:pPr>
            <a:r>
              <a:rPr lang="fr-FR" dirty="0"/>
              <a:t>1) PHARMACISTS PRESCRIBING &amp; DISPENSING</a:t>
            </a:r>
          </a:p>
        </p:txBody>
      </p:sp>
      <p:sp>
        <p:nvSpPr>
          <p:cNvPr id="7" name="TextBox 7"/>
          <p:cNvSpPr txBox="1">
            <a:spLocks noChangeArrowheads="1"/>
          </p:cNvSpPr>
          <p:nvPr/>
        </p:nvSpPr>
        <p:spPr bwMode="auto">
          <a:xfrm>
            <a:off x="762000" y="2743200"/>
            <a:ext cx="7772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800100" indent="-342900">
              <a:spcBef>
                <a:spcPct val="20000"/>
              </a:spcBef>
              <a:buChar char="–"/>
              <a:defRPr sz="20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a:defRPr/>
            </a:pPr>
            <a:r>
              <a:rPr lang="en-CA" altLang="en-US" dirty="0">
                <a:latin typeface="+mn-lt"/>
              </a:rPr>
              <a:t>Emergency/interim supplies &amp; prescription refills/extensions</a:t>
            </a:r>
          </a:p>
          <a:p>
            <a:pPr lvl="2">
              <a:buFontTx/>
              <a:buAutoNum type="romanLcPeriod"/>
              <a:defRPr/>
            </a:pPr>
            <a:r>
              <a:rPr lang="en-CA" altLang="en-US" sz="2000" dirty="0">
                <a:solidFill>
                  <a:schemeClr val="bg1">
                    <a:lumMod val="75000"/>
                  </a:schemeClr>
                </a:solidFill>
              </a:rPr>
              <a:t>Based on an existing prescription</a:t>
            </a:r>
          </a:p>
          <a:p>
            <a:pPr lvl="2">
              <a:buFontTx/>
              <a:buAutoNum type="romanLcPeriod"/>
              <a:defRPr/>
            </a:pPr>
            <a:r>
              <a:rPr lang="en-CA" altLang="en-US" sz="2000" dirty="0">
                <a:solidFill>
                  <a:schemeClr val="bg1">
                    <a:lumMod val="75000"/>
                  </a:schemeClr>
                </a:solidFill>
              </a:rPr>
              <a:t>Based on a prescription label or receipt</a:t>
            </a:r>
          </a:p>
          <a:p>
            <a:pPr lvl="2">
              <a:buFontTx/>
              <a:buAutoNum type="romanLcPeriod"/>
              <a:defRPr/>
            </a:pPr>
            <a:r>
              <a:rPr lang="en-CA" altLang="en-US" sz="2000" dirty="0"/>
              <a:t>Based on pharmacist’s professional judgement</a:t>
            </a:r>
          </a:p>
        </p:txBody>
      </p:sp>
      <p:pic>
        <p:nvPicPr>
          <p:cNvPr id="8" name="Picture 7"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0191FB57-2503-46EA-B106-13AF5C1F6106}" type="slidenum">
              <a:rPr lang="en-US" altLang="en-US" sz="900" smtClean="0">
                <a:solidFill>
                  <a:srgbClr val="8C8E8E"/>
                </a:solidFill>
              </a:rPr>
              <a:pPr>
                <a:spcBef>
                  <a:spcPct val="0"/>
                </a:spcBef>
                <a:buFontTx/>
                <a:buNone/>
              </a:pPr>
              <a:t>15</a:t>
            </a:fld>
            <a:endParaRPr lang="en-US" altLang="en-US" sz="1400">
              <a:solidFill>
                <a:schemeClr val="tx1"/>
              </a:solidFill>
            </a:endParaRPr>
          </a:p>
        </p:txBody>
      </p:sp>
      <p:pic>
        <p:nvPicPr>
          <p:cNvPr id="16387" name="Picture 7" descr="Photobuck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495800"/>
            <a:ext cx="32004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2"/>
          <p:cNvSpPr txBox="1">
            <a:spLocks noChangeArrowheads="1"/>
          </p:cNvSpPr>
          <p:nvPr/>
        </p:nvSpPr>
        <p:spPr bwMode="auto">
          <a:xfrm>
            <a:off x="4286250" y="4889500"/>
            <a:ext cx="3733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United States, Hurricane Katrina, 2005</a:t>
            </a:r>
          </a:p>
        </p:txBody>
      </p:sp>
      <p:sp>
        <p:nvSpPr>
          <p:cNvPr id="8" name="Content Placeholder 2"/>
          <p:cNvSpPr>
            <a:spLocks noGrp="1"/>
          </p:cNvSpPr>
          <p:nvPr>
            <p:ph idx="1"/>
          </p:nvPr>
        </p:nvSpPr>
        <p:spPr>
          <a:xfrm>
            <a:off x="304800" y="261144"/>
            <a:ext cx="8305800" cy="3584575"/>
          </a:xfrm>
        </p:spPr>
        <p:txBody>
          <a:bodyPr/>
          <a:lstStyle/>
          <a:p>
            <a:pPr marL="457200" lvl="1" indent="0" algn="just">
              <a:buFontTx/>
              <a:buNone/>
              <a:defRPr/>
            </a:pPr>
            <a:r>
              <a:rPr lang="en-US" altLang="en-US" sz="2200" b="1" i="0" u="sng" dirty="0">
                <a:solidFill>
                  <a:schemeClr val="tx1"/>
                </a:solidFill>
                <a:latin typeface="+mn-lt"/>
                <a:cs typeface="Times" panose="02020603050405020304" pitchFamily="18" charset="0"/>
              </a:rPr>
              <a:t>USA</a:t>
            </a:r>
            <a:r>
              <a:rPr lang="en-US" altLang="en-US" sz="2200" i="0" dirty="0">
                <a:solidFill>
                  <a:schemeClr val="tx1"/>
                </a:solidFill>
                <a:latin typeface="+mn-lt"/>
                <a:cs typeface="Times" panose="02020603050405020304" pitchFamily="18" charset="0"/>
              </a:rPr>
              <a:t>:</a:t>
            </a:r>
          </a:p>
          <a:p>
            <a:pPr lvl="1" algn="just">
              <a:defRPr/>
            </a:pPr>
            <a:r>
              <a:rPr lang="en-US" altLang="en-US" i="0" dirty="0">
                <a:solidFill>
                  <a:schemeClr val="tx1"/>
                </a:solidFill>
                <a:latin typeface="+mn-lt"/>
                <a:cs typeface="Times" panose="02020603050405020304" pitchFamily="18" charset="0"/>
              </a:rPr>
              <a:t>Illinois’ “Hurricane Katrina Emergency Dispensing Guidelines”</a:t>
            </a:r>
          </a:p>
          <a:p>
            <a:pPr lvl="2" algn="just">
              <a:defRPr/>
            </a:pPr>
            <a:r>
              <a:rPr lang="en-US" altLang="en-US" dirty="0">
                <a:solidFill>
                  <a:schemeClr val="tx1"/>
                </a:solidFill>
                <a:cs typeface="Times" panose="02020603050405020304" pitchFamily="18" charset="0"/>
              </a:rPr>
              <a:t>Dispense a reasonable amount based on professional judgment on a case-by-case basis.</a:t>
            </a:r>
          </a:p>
          <a:p>
            <a:pPr lvl="2">
              <a:defRPr/>
            </a:pPr>
            <a:r>
              <a:rPr lang="en-US" altLang="en-US" dirty="0">
                <a:solidFill>
                  <a:schemeClr val="tx1"/>
                </a:solidFill>
                <a:cs typeface="Times" panose="02020603050405020304" pitchFamily="18" charset="0"/>
              </a:rPr>
              <a:t>Narcotics, benzodiazepines, controlled substances: up to 30-day supply.</a:t>
            </a:r>
          </a:p>
          <a:p>
            <a:pPr lvl="2">
              <a:defRPr/>
            </a:pPr>
            <a:r>
              <a:rPr lang="en-US" altLang="en-US" dirty="0">
                <a:solidFill>
                  <a:schemeClr val="tx1"/>
                </a:solidFill>
                <a:cs typeface="Times" panose="02020603050405020304" pitchFamily="18" charset="0"/>
              </a:rPr>
              <a:t>Narcotics with potential for severe dependence: up to 7-day supply.</a:t>
            </a:r>
          </a:p>
          <a:p>
            <a:pPr lvl="2" algn="just">
              <a:defRPr/>
            </a:pPr>
            <a:endParaRPr lang="en-US" altLang="en-US" dirty="0">
              <a:solidFill>
                <a:schemeClr val="tx1"/>
              </a:solidFill>
              <a:cs typeface="Times" panose="02020603050405020304" pitchFamily="18" charset="0"/>
            </a:endParaRPr>
          </a:p>
          <a:p>
            <a:pPr lvl="1" algn="just">
              <a:defRPr/>
            </a:pPr>
            <a:r>
              <a:rPr lang="en-US" altLang="en-US" i="0" dirty="0">
                <a:solidFill>
                  <a:schemeClr val="tx1"/>
                </a:solidFill>
                <a:latin typeface="+mn-lt"/>
                <a:cs typeface="Times" panose="02020603050405020304" pitchFamily="18" charset="0"/>
              </a:rPr>
              <a:t>Minnesota’s “Hurricane Katrina Emergency Dispensing Policy”</a:t>
            </a:r>
          </a:p>
          <a:p>
            <a:pPr lvl="2" algn="just">
              <a:defRPr/>
            </a:pPr>
            <a:r>
              <a:rPr lang="en-US" altLang="en-US" dirty="0">
                <a:solidFill>
                  <a:schemeClr val="tx1"/>
                </a:solidFill>
                <a:cs typeface="Times" pitchFamily="1" charset="0"/>
              </a:rPr>
              <a:t>Both non-controlled and controlled prescription drugs for a limited and reasonable duration  based on professional judgment</a:t>
            </a:r>
            <a:r>
              <a:rPr lang="en-US" altLang="en-US" dirty="0">
                <a:solidFill>
                  <a:schemeClr val="tx1"/>
                </a:solidFill>
                <a:latin typeface="Times" pitchFamily="1" charset="0"/>
                <a:cs typeface="Times" pitchFamily="1" charset="0"/>
              </a:rPr>
              <a:t>.</a:t>
            </a:r>
            <a:endParaRPr lang="en-US" altLang="en-US" dirty="0">
              <a:solidFill>
                <a:schemeClr val="tx1"/>
              </a:solidFill>
              <a:latin typeface="Times" panose="02020603050405020304" pitchFamily="18" charset="0"/>
              <a:cs typeface="Times" panose="02020603050405020304" pitchFamily="18" charset="0"/>
            </a:endParaRPr>
          </a:p>
        </p:txBody>
      </p:sp>
      <p:sp>
        <p:nvSpPr>
          <p:cNvPr id="16390" name="TextBox 3"/>
          <p:cNvSpPr txBox="1">
            <a:spLocks noChangeArrowheads="1"/>
          </p:cNvSpPr>
          <p:nvPr/>
        </p:nvSpPr>
        <p:spPr bwMode="auto">
          <a:xfrm>
            <a:off x="914400" y="3810000"/>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5"/>
              </a:rPr>
              <a:t>http://idfpr.com/News/NEWSRLS/EmergencyDispensingGuidelines.pdf</a:t>
            </a:r>
            <a:r>
              <a:rPr lang="en-CA" altLang="en-US" sz="1000" i="1" u="sng" dirty="0">
                <a:solidFill>
                  <a:schemeClr val="tx1"/>
                </a:solidFill>
              </a:rPr>
              <a:t> </a:t>
            </a:r>
          </a:p>
          <a:p>
            <a:pPr>
              <a:spcBef>
                <a:spcPct val="0"/>
              </a:spcBef>
              <a:buFontTx/>
              <a:buNone/>
            </a:pPr>
            <a:r>
              <a:rPr lang="en-CA" altLang="en-US" sz="1000" u="sng" dirty="0">
                <a:solidFill>
                  <a:schemeClr val="tx1"/>
                </a:solidFill>
                <a:hlinkClick r:id="rId6"/>
              </a:rPr>
              <a:t>http://www.phcybrd.state.mn.us/Katrina.htm</a:t>
            </a:r>
            <a:r>
              <a:rPr lang="en-CA" altLang="en-US" sz="1000" u="sng" dirty="0">
                <a:solidFill>
                  <a:schemeClr val="tx1"/>
                </a:solidFill>
              </a:rPr>
              <a:t> </a:t>
            </a:r>
            <a:r>
              <a:rPr lang="en-CA" altLang="en-US" sz="1000" dirty="0">
                <a:solidFill>
                  <a:schemeClr val="tx1"/>
                </a:solidFill>
              </a:rPr>
              <a:t> </a:t>
            </a:r>
            <a:endParaRPr lang="en-CA" altLang="en-US" sz="1000" u="sng" dirty="0">
              <a:solidFill>
                <a:schemeClr val="tx1"/>
              </a:solidFill>
            </a:endParaRPr>
          </a:p>
        </p:txBody>
      </p:sp>
      <p:pic>
        <p:nvPicPr>
          <p:cNvPr id="7" name="Picture 6" descr="P:\webinar\Confidentiality clause FI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2DD03A21-7750-41BD-969C-9E7C8C5E681A}" type="slidenum">
              <a:rPr lang="en-US" altLang="en-US" sz="900" smtClean="0">
                <a:solidFill>
                  <a:srgbClr val="8C8E8E"/>
                </a:solidFill>
              </a:rPr>
              <a:pPr>
                <a:spcBef>
                  <a:spcPct val="0"/>
                </a:spcBef>
                <a:buFontTx/>
                <a:buNone/>
              </a:pPr>
              <a:t>16</a:t>
            </a:fld>
            <a:endParaRPr lang="en-US" altLang="en-US" sz="1400">
              <a:solidFill>
                <a:schemeClr val="tx1"/>
              </a:solidFill>
            </a:endParaRPr>
          </a:p>
        </p:txBody>
      </p:sp>
      <p:sp>
        <p:nvSpPr>
          <p:cNvPr id="7" name="Title 1"/>
          <p:cNvSpPr>
            <a:spLocks noGrp="1"/>
          </p:cNvSpPr>
          <p:nvPr>
            <p:ph type="title"/>
          </p:nvPr>
        </p:nvSpPr>
        <p:spPr>
          <a:xfrm>
            <a:off x="457200" y="2286000"/>
            <a:ext cx="8572500" cy="609600"/>
          </a:xfrm>
        </p:spPr>
        <p:txBody>
          <a:bodyPr/>
          <a:lstStyle/>
          <a:p>
            <a:pPr>
              <a:defRPr/>
            </a:pPr>
            <a:r>
              <a:rPr lang="fr-FR" dirty="0"/>
              <a:t>1) PHARMACISTS PRESCRIBING &amp; DISPENSING</a:t>
            </a:r>
          </a:p>
        </p:txBody>
      </p:sp>
      <p:sp>
        <p:nvSpPr>
          <p:cNvPr id="17414" name="TextBox 7"/>
          <p:cNvSpPr txBox="1">
            <a:spLocks noChangeArrowheads="1"/>
          </p:cNvSpPr>
          <p:nvPr/>
        </p:nvSpPr>
        <p:spPr bwMode="auto">
          <a:xfrm>
            <a:off x="990600" y="2924175"/>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914400" indent="-45720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startAt="2"/>
            </a:pPr>
            <a:r>
              <a:rPr lang="en-CA" altLang="en-US" dirty="0">
                <a:latin typeface="+mn-lt"/>
              </a:rPr>
              <a:t>Therapeutic substitution (drug shortage management)</a:t>
            </a:r>
          </a:p>
        </p:txBody>
      </p:sp>
      <p:pic>
        <p:nvPicPr>
          <p:cNvPr id="8" name="Picture 7"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224631"/>
            <a:ext cx="8077200" cy="4427537"/>
          </a:xfrm>
        </p:spPr>
        <p:txBody>
          <a:bodyPr/>
          <a:lstStyle/>
          <a:p>
            <a:pPr marL="0" indent="0">
              <a:buFontTx/>
              <a:buNone/>
              <a:defRPr/>
            </a:pPr>
            <a:r>
              <a:rPr lang="en-CA" altLang="en-US" b="1" u="sng" dirty="0">
                <a:solidFill>
                  <a:schemeClr val="tx1"/>
                </a:solidFill>
              </a:rPr>
              <a:t>CANADA</a:t>
            </a:r>
          </a:p>
          <a:p>
            <a:pPr marL="0" indent="0">
              <a:buFontTx/>
              <a:buNone/>
              <a:defRPr/>
            </a:pPr>
            <a:endParaRPr lang="en-US" altLang="en-US" sz="1000" dirty="0">
              <a:solidFill>
                <a:schemeClr val="tx1"/>
              </a:solidFill>
            </a:endParaRPr>
          </a:p>
          <a:p>
            <a:pPr lvl="1">
              <a:defRPr/>
            </a:pPr>
            <a:r>
              <a:rPr lang="en-US" altLang="en-US" sz="1850" i="0" dirty="0">
                <a:solidFill>
                  <a:schemeClr val="tx1"/>
                </a:solidFill>
                <a:latin typeface="+mn-lt"/>
                <a:cs typeface="Times" pitchFamily="1" charset="0"/>
              </a:rPr>
              <a:t>All must fax physician after substitution is made:</a:t>
            </a:r>
          </a:p>
          <a:p>
            <a:pPr lvl="1">
              <a:defRPr/>
            </a:pPr>
            <a:r>
              <a:rPr lang="en-US" altLang="en-US" sz="1850" i="0" dirty="0">
                <a:solidFill>
                  <a:schemeClr val="tx1"/>
                </a:solidFill>
                <a:latin typeface="+mn-lt"/>
                <a:cs typeface="Times" pitchFamily="1" charset="0"/>
              </a:rPr>
              <a:t>British Columbia: substitute within 6 classes (H2 blockers, NSAIDs, nitrates, ACE inhibitors, </a:t>
            </a:r>
            <a:r>
              <a:rPr lang="en-US" altLang="en-US" sz="1850" i="0" dirty="0" err="1">
                <a:solidFill>
                  <a:schemeClr val="tx1"/>
                </a:solidFill>
                <a:latin typeface="+mn-lt"/>
                <a:cs typeface="Times" pitchFamily="1" charset="0"/>
              </a:rPr>
              <a:t>dihydropyridine</a:t>
            </a:r>
            <a:r>
              <a:rPr lang="en-US" altLang="en-US" sz="1850" i="0" dirty="0">
                <a:solidFill>
                  <a:schemeClr val="tx1"/>
                </a:solidFill>
                <a:latin typeface="+mn-lt"/>
                <a:cs typeface="Times" pitchFamily="1" charset="0"/>
              </a:rPr>
              <a:t> calcium channel blockers, PPIs).</a:t>
            </a:r>
          </a:p>
          <a:p>
            <a:pPr lvl="1">
              <a:defRPr/>
            </a:pPr>
            <a:r>
              <a:rPr lang="en-US" altLang="en-US" sz="1850" i="0" dirty="0">
                <a:solidFill>
                  <a:schemeClr val="tx1"/>
                </a:solidFill>
                <a:latin typeface="+mn-lt"/>
                <a:cs typeface="Times" pitchFamily="1" charset="0"/>
              </a:rPr>
              <a:t>Saskatchewan: only with prescribers with whom they have a collaborative practice agreement.</a:t>
            </a:r>
          </a:p>
          <a:p>
            <a:pPr lvl="1">
              <a:defRPr/>
            </a:pPr>
            <a:r>
              <a:rPr lang="en-US" altLang="en-US" sz="1850" i="0" dirty="0">
                <a:solidFill>
                  <a:schemeClr val="tx1"/>
                </a:solidFill>
                <a:latin typeface="+mn-lt"/>
                <a:cs typeface="Times" pitchFamily="1" charset="0"/>
              </a:rPr>
              <a:t>Québec: Bill 41 allows substitution from within the same therapeutic class, but the pharmacist must ensure he cannot obtain the medication from 2 pharmacies in the region and from 2 wholesalers. Pharmacist must inform the patient and physician of the substitution, and document the supply and counselling provided to patient.</a:t>
            </a:r>
          </a:p>
          <a:p>
            <a:pPr lvl="1">
              <a:defRPr/>
            </a:pPr>
            <a:r>
              <a:rPr lang="en-US" altLang="en-US" sz="1850" i="0" dirty="0">
                <a:solidFill>
                  <a:schemeClr val="tx1"/>
                </a:solidFill>
                <a:latin typeface="+mn-lt"/>
                <a:cs typeface="Times" pitchFamily="1" charset="0"/>
              </a:rPr>
              <a:t>Alberta, New Brunswick, (Nova Scotia maximum 1 year duration): may substitute for drugs of similar therapeutic effect.</a:t>
            </a:r>
          </a:p>
        </p:txBody>
      </p:sp>
      <p:sp>
        <p:nvSpPr>
          <p:cNvPr id="18435"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544FFA3A-19C4-470A-A1A2-18FAA27FD66B}" type="slidenum">
              <a:rPr lang="en-US" altLang="en-US" sz="900" smtClean="0">
                <a:solidFill>
                  <a:srgbClr val="8C8E8E"/>
                </a:solidFill>
              </a:rPr>
              <a:pPr>
                <a:spcBef>
                  <a:spcPct val="0"/>
                </a:spcBef>
                <a:buFontTx/>
                <a:buNone/>
              </a:pPr>
              <a:t>17</a:t>
            </a:fld>
            <a:endParaRPr lang="en-US" altLang="en-US" sz="1400">
              <a:solidFill>
                <a:schemeClr val="tx1"/>
              </a:solidFill>
            </a:endParaRPr>
          </a:p>
        </p:txBody>
      </p:sp>
      <p:sp>
        <p:nvSpPr>
          <p:cNvPr id="18436" name="TextBox 1"/>
          <p:cNvSpPr txBox="1">
            <a:spLocks noChangeArrowheads="1"/>
          </p:cNvSpPr>
          <p:nvPr/>
        </p:nvSpPr>
        <p:spPr bwMode="auto">
          <a:xfrm>
            <a:off x="914400" y="4724400"/>
            <a:ext cx="7591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rgbClr val="6A9BB2"/>
                </a:solidFill>
                <a:hlinkClick r:id="rId2"/>
              </a:rPr>
              <a:t>http://http://blueprintforpharmacy.ca/docs/kt-tools/canada-environmental-scan-of-pharmacy-services</a:t>
            </a:r>
          </a:p>
          <a:p>
            <a:pPr>
              <a:spcBef>
                <a:spcPct val="0"/>
              </a:spcBef>
              <a:buFontTx/>
              <a:buNone/>
            </a:pPr>
            <a:r>
              <a:rPr lang="en-CA" altLang="en-US" sz="1000" i="1" u="sng" dirty="0">
                <a:solidFill>
                  <a:srgbClr val="6A9BB2"/>
                </a:solidFill>
                <a:hlinkClick r:id="rId2"/>
              </a:rPr>
              <a:t>---cpha-october-2013---final.pdf</a:t>
            </a:r>
            <a:r>
              <a:rPr lang="en-CA" altLang="en-US" sz="1000" i="1" u="sng" dirty="0">
                <a:solidFill>
                  <a:srgbClr val="6A9BB2"/>
                </a:solidFill>
              </a:rPr>
              <a:t> </a:t>
            </a:r>
          </a:p>
          <a:p>
            <a:pPr>
              <a:spcBef>
                <a:spcPct val="0"/>
              </a:spcBef>
              <a:buFontTx/>
              <a:buNone/>
            </a:pPr>
            <a:r>
              <a:rPr lang="en-CA" altLang="en-US" sz="1000" i="1" u="sng" dirty="0">
                <a:solidFill>
                  <a:srgbClr val="6A9BB2"/>
                </a:solidFill>
                <a:hlinkClick r:id="rId3"/>
              </a:rPr>
              <a:t>http://www.pharmacists.ca/cpha-ca/assets/File/pharmacy-in-canada/ExpandedScopeChart.pdf</a:t>
            </a:r>
            <a:r>
              <a:rPr lang="en-CA" altLang="en-US" sz="1000" i="1" u="sng" dirty="0">
                <a:solidFill>
                  <a:srgbClr val="6A9BB2"/>
                </a:solidFill>
              </a:rPr>
              <a:t> </a:t>
            </a:r>
            <a:endParaRPr lang="en-US" altLang="en-US" sz="1000" i="1" u="sng" dirty="0">
              <a:solidFill>
                <a:srgbClr val="6A9BB2"/>
              </a:solidFill>
            </a:endParaRPr>
          </a:p>
          <a:p>
            <a:pPr>
              <a:spcBef>
                <a:spcPct val="0"/>
              </a:spcBef>
              <a:buFontTx/>
              <a:buNone/>
            </a:pPr>
            <a:r>
              <a:rPr lang="en-CA" altLang="en-US" sz="1000" i="1" u="sng" dirty="0">
                <a:solidFill>
                  <a:schemeClr val="tx1"/>
                </a:solidFill>
                <a:hlinkClick r:id="rId4"/>
              </a:rPr>
              <a:t>http://www.opq.org/fr-CA/pharmaciens/application-de-la-loi-41/nouvelles-activites/</a:t>
            </a:r>
            <a:r>
              <a:rPr lang="en-CA" altLang="en-US" sz="1000" i="1" u="sng" dirty="0">
                <a:solidFill>
                  <a:schemeClr val="tx1"/>
                </a:solidFill>
              </a:rPr>
              <a:t> </a:t>
            </a:r>
            <a:endParaRPr lang="en-CA" altLang="en-US" sz="1000" i="1" u="sng" dirty="0">
              <a:solidFill>
                <a:srgbClr val="6A9BB2"/>
              </a:solidFill>
            </a:endParaRPr>
          </a:p>
        </p:txBody>
      </p:sp>
      <p:pic>
        <p:nvPicPr>
          <p:cNvPr id="18437" name="Picture 8" descr="WEA Alta Flooding 201306021">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599" y="5557660"/>
            <a:ext cx="2162175" cy="12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3543299" y="6207035"/>
            <a:ext cx="2895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Canada, Alberta </a:t>
            </a:r>
            <a:r>
              <a:rPr lang="fr-FR" altLang="en-US" sz="1600" i="1" dirty="0" err="1">
                <a:solidFill>
                  <a:schemeClr val="tx1"/>
                </a:solidFill>
              </a:rPr>
              <a:t>floods</a:t>
            </a:r>
            <a:r>
              <a:rPr lang="fr-FR" altLang="en-US" sz="1600" i="1" dirty="0">
                <a:solidFill>
                  <a:schemeClr val="tx1"/>
                </a:solidFill>
              </a:rPr>
              <a:t>, 2013</a:t>
            </a:r>
          </a:p>
        </p:txBody>
      </p:sp>
      <p:pic>
        <p:nvPicPr>
          <p:cNvPr id="7" name="Picture 6" descr="P:\webinar\Confidentiality clause FI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005BDBAC-B3B4-4A05-B140-4ECDDEDC13EE}" type="slidenum">
              <a:rPr lang="en-US" altLang="en-US" sz="900" smtClean="0">
                <a:solidFill>
                  <a:srgbClr val="8C8E8E"/>
                </a:solidFill>
              </a:rPr>
              <a:pPr>
                <a:spcBef>
                  <a:spcPct val="0"/>
                </a:spcBef>
                <a:buFontTx/>
                <a:buNone/>
              </a:pPr>
              <a:t>18</a:t>
            </a:fld>
            <a:endParaRPr lang="en-US" altLang="en-US" sz="1400">
              <a:solidFill>
                <a:schemeClr val="tx1"/>
              </a:solidFill>
            </a:endParaRPr>
          </a:p>
        </p:txBody>
      </p:sp>
      <p:sp>
        <p:nvSpPr>
          <p:cNvPr id="22531" name="TextBox 4"/>
          <p:cNvSpPr txBox="1">
            <a:spLocks noChangeArrowheads="1"/>
          </p:cNvSpPr>
          <p:nvPr/>
        </p:nvSpPr>
        <p:spPr bwMode="auto">
          <a:xfrm>
            <a:off x="990600" y="2895600"/>
            <a:ext cx="7467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800100" indent="-342900">
              <a:spcBef>
                <a:spcPct val="20000"/>
              </a:spcBef>
              <a:buChar char="–"/>
              <a:defRPr sz="20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startAt="3"/>
              <a:defRPr/>
            </a:pPr>
            <a:r>
              <a:rPr lang="en-CA" altLang="en-US" dirty="0">
                <a:latin typeface="+mn-lt"/>
                <a:cs typeface="Times" panose="02020603050405020304" pitchFamily="18" charset="0"/>
              </a:rPr>
              <a:t>Initiating prescriptions for specific conditions</a:t>
            </a:r>
          </a:p>
          <a:p>
            <a:pPr lvl="2">
              <a:buFontTx/>
              <a:buAutoNum type="romanLcPeriod"/>
              <a:defRPr/>
            </a:pPr>
            <a:r>
              <a:rPr lang="en-CA" altLang="en-US" sz="2000" dirty="0"/>
              <a:t>Independently</a:t>
            </a:r>
          </a:p>
          <a:p>
            <a:pPr lvl="2">
              <a:buFontTx/>
              <a:buAutoNum type="romanLcPeriod"/>
              <a:defRPr/>
            </a:pPr>
            <a:r>
              <a:rPr lang="en-CA" altLang="en-US" sz="2000" dirty="0">
                <a:solidFill>
                  <a:schemeClr val="bg1">
                    <a:lumMod val="75000"/>
                  </a:schemeClr>
                </a:solidFill>
              </a:rPr>
              <a:t>In a collaborative setting</a:t>
            </a:r>
          </a:p>
          <a:p>
            <a:pPr lvl="2">
              <a:buFontTx/>
              <a:buAutoNum type="romanLcPeriod"/>
              <a:defRPr/>
            </a:pPr>
            <a:r>
              <a:rPr lang="en-CA" altLang="en-US" sz="2000" dirty="0">
                <a:solidFill>
                  <a:schemeClr val="bg1">
                    <a:lumMod val="75000"/>
                  </a:schemeClr>
                </a:solidFill>
              </a:rPr>
              <a:t>Through indirect physician directives &amp; credentialing</a:t>
            </a:r>
          </a:p>
        </p:txBody>
      </p:sp>
      <p:sp>
        <p:nvSpPr>
          <p:cNvPr id="6" name="Title 1"/>
          <p:cNvSpPr>
            <a:spLocks noGrp="1"/>
          </p:cNvSpPr>
          <p:nvPr>
            <p:ph type="title"/>
          </p:nvPr>
        </p:nvSpPr>
        <p:spPr>
          <a:xfrm>
            <a:off x="438150" y="2362200"/>
            <a:ext cx="8572500" cy="609600"/>
          </a:xfrm>
        </p:spPr>
        <p:txBody>
          <a:bodyPr/>
          <a:lstStyle/>
          <a:p>
            <a:pPr>
              <a:defRPr/>
            </a:pPr>
            <a:r>
              <a:rPr lang="fr-FR" dirty="0"/>
              <a:t>1) PHARMACISTS PRESCRIBING &amp; DISPENSING</a:t>
            </a: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52400"/>
            <a:ext cx="7988300" cy="4762500"/>
          </a:xfrm>
        </p:spPr>
        <p:txBody>
          <a:bodyPr/>
          <a:lstStyle/>
          <a:p>
            <a:pPr marL="0" indent="0" algn="ctr">
              <a:buFontTx/>
              <a:buNone/>
              <a:defRPr/>
            </a:pPr>
            <a:r>
              <a:rPr lang="en-US" sz="2400" b="1" dirty="0">
                <a:solidFill>
                  <a:schemeClr val="tx1"/>
                </a:solidFill>
              </a:rPr>
              <a:t>Minor Ailments Prescribing</a:t>
            </a:r>
          </a:p>
          <a:p>
            <a:pPr marL="0" indent="0">
              <a:buFontTx/>
              <a:buNone/>
              <a:defRPr/>
            </a:pPr>
            <a:endParaRPr lang="en-US" sz="1000" dirty="0">
              <a:solidFill>
                <a:schemeClr val="tx1"/>
              </a:solidFill>
              <a:cs typeface="Times" panose="02020603050405020304" pitchFamily="18" charset="0"/>
            </a:endParaRPr>
          </a:p>
          <a:p>
            <a:pPr marL="0" indent="0">
              <a:buFontTx/>
              <a:buNone/>
              <a:defRPr/>
            </a:pPr>
            <a:r>
              <a:rPr lang="en-US" b="1" u="sng" dirty="0">
                <a:solidFill>
                  <a:schemeClr val="tx1"/>
                </a:solidFill>
                <a:cs typeface="Times" panose="02020603050405020304" pitchFamily="18" charset="0"/>
              </a:rPr>
              <a:t>CANADA</a:t>
            </a:r>
            <a:r>
              <a:rPr lang="en-US" dirty="0">
                <a:solidFill>
                  <a:schemeClr val="tx1"/>
                </a:solidFill>
                <a:cs typeface="Times" panose="02020603050405020304" pitchFamily="18" charset="0"/>
              </a:rPr>
              <a:t>:</a:t>
            </a:r>
          </a:p>
          <a:p>
            <a:pPr lvl="1">
              <a:defRPr/>
            </a:pPr>
            <a:r>
              <a:rPr lang="en-US" sz="1650" i="0" dirty="0">
                <a:solidFill>
                  <a:schemeClr val="tx1"/>
                </a:solidFill>
                <a:latin typeface="+mn-lt"/>
                <a:cs typeface="Times" panose="02020603050405020304" pitchFamily="18" charset="0"/>
              </a:rPr>
              <a:t>Saskatchewan: mild acne, allergic rhinitis, </a:t>
            </a:r>
            <a:r>
              <a:rPr lang="en-US" sz="1650" i="0" u="sng" dirty="0">
                <a:solidFill>
                  <a:schemeClr val="tx1"/>
                </a:solidFill>
                <a:latin typeface="+mn-lt"/>
                <a:cs typeface="Times" panose="02020603050405020304" pitchFamily="18" charset="0"/>
              </a:rPr>
              <a:t>atopic dermatitis</a:t>
            </a:r>
            <a:r>
              <a:rPr lang="en-US" sz="1650" i="0" dirty="0">
                <a:solidFill>
                  <a:schemeClr val="tx1"/>
                </a:solidFill>
                <a:latin typeface="+mn-lt"/>
                <a:cs typeface="Times" panose="02020603050405020304" pitchFamily="18" charset="0"/>
              </a:rPr>
              <a:t>, </a:t>
            </a:r>
            <a:r>
              <a:rPr lang="en-US" sz="1650" i="0" u="sng" dirty="0">
                <a:solidFill>
                  <a:schemeClr val="tx1"/>
                </a:solidFill>
                <a:latin typeface="+mn-lt"/>
                <a:cs typeface="Times" panose="02020603050405020304" pitchFamily="18" charset="0"/>
              </a:rPr>
              <a:t>cold sores</a:t>
            </a:r>
            <a:r>
              <a:rPr lang="en-US" sz="1650" i="0" dirty="0">
                <a:solidFill>
                  <a:schemeClr val="tx1"/>
                </a:solidFill>
                <a:latin typeface="+mn-lt"/>
                <a:cs typeface="Times" panose="02020603050405020304" pitchFamily="18" charset="0"/>
              </a:rPr>
              <a:t>, diaper dermatitis, </a:t>
            </a:r>
            <a:r>
              <a:rPr lang="en-US" sz="1650" i="0" u="sng" dirty="0">
                <a:solidFill>
                  <a:schemeClr val="tx1"/>
                </a:solidFill>
                <a:latin typeface="+mn-lt"/>
                <a:cs typeface="Times" panose="02020603050405020304" pitchFamily="18" charset="0"/>
              </a:rPr>
              <a:t>dysmenorrhea</a:t>
            </a:r>
            <a:r>
              <a:rPr lang="en-US" sz="1650" i="0" dirty="0">
                <a:solidFill>
                  <a:schemeClr val="tx1"/>
                </a:solidFill>
                <a:latin typeface="+mn-lt"/>
                <a:cs typeface="Times" panose="02020603050405020304" pitchFamily="18" charset="0"/>
              </a:rPr>
              <a:t>, </a:t>
            </a:r>
            <a:r>
              <a:rPr lang="en-US" sz="1650" i="0" dirty="0" err="1">
                <a:solidFill>
                  <a:schemeClr val="tx1"/>
                </a:solidFill>
                <a:latin typeface="+mn-lt"/>
                <a:cs typeface="Times" panose="02020603050405020304" pitchFamily="18" charset="0"/>
              </a:rPr>
              <a:t>gastroesophageal</a:t>
            </a:r>
            <a:r>
              <a:rPr lang="en-US" sz="1650" i="0" dirty="0">
                <a:solidFill>
                  <a:schemeClr val="tx1"/>
                </a:solidFill>
                <a:latin typeface="+mn-lt"/>
                <a:cs typeface="Times" panose="02020603050405020304" pitchFamily="18" charset="0"/>
              </a:rPr>
              <a:t> reflux disease, </a:t>
            </a:r>
            <a:r>
              <a:rPr lang="en-US" sz="1650" i="0" u="sng" dirty="0">
                <a:solidFill>
                  <a:schemeClr val="tx1"/>
                </a:solidFill>
                <a:latin typeface="+mn-lt"/>
                <a:cs typeface="Times" panose="02020603050405020304" pitchFamily="18" charset="0"/>
              </a:rPr>
              <a:t>headache</a:t>
            </a:r>
            <a:r>
              <a:rPr lang="en-US" sz="1650" i="0" dirty="0">
                <a:solidFill>
                  <a:schemeClr val="tx1"/>
                </a:solidFill>
                <a:latin typeface="+mn-lt"/>
                <a:cs typeface="Times" panose="02020603050405020304" pitchFamily="18" charset="0"/>
              </a:rPr>
              <a:t>, </a:t>
            </a:r>
            <a:r>
              <a:rPr lang="en-US" sz="1650" i="0" dirty="0" err="1">
                <a:solidFill>
                  <a:schemeClr val="tx1"/>
                </a:solidFill>
                <a:latin typeface="+mn-lt"/>
                <a:cs typeface="Times" panose="02020603050405020304" pitchFamily="18" charset="0"/>
              </a:rPr>
              <a:t>hemorroids</a:t>
            </a:r>
            <a:r>
              <a:rPr lang="en-US" sz="1650" i="0" dirty="0">
                <a:solidFill>
                  <a:schemeClr val="tx1"/>
                </a:solidFill>
                <a:latin typeface="+mn-lt"/>
                <a:cs typeface="Times" panose="02020603050405020304" pitchFamily="18" charset="0"/>
              </a:rPr>
              <a:t>, </a:t>
            </a:r>
            <a:r>
              <a:rPr lang="en-US" sz="1650" i="0" u="sng" dirty="0">
                <a:solidFill>
                  <a:schemeClr val="tx1"/>
                </a:solidFill>
                <a:latin typeface="+mn-lt"/>
                <a:cs typeface="Times" panose="02020603050405020304" pitchFamily="18" charset="0"/>
              </a:rPr>
              <a:t>insect bites</a:t>
            </a:r>
            <a:r>
              <a:rPr lang="en-US" sz="1650" i="0" dirty="0">
                <a:solidFill>
                  <a:schemeClr val="tx1"/>
                </a:solidFill>
                <a:latin typeface="+mn-lt"/>
                <a:cs typeface="Times" panose="02020603050405020304" pitchFamily="18" charset="0"/>
              </a:rPr>
              <a:t>, </a:t>
            </a:r>
            <a:r>
              <a:rPr lang="en-US" sz="1650" i="0" u="sng" dirty="0" err="1">
                <a:solidFill>
                  <a:schemeClr val="tx1"/>
                </a:solidFill>
                <a:latin typeface="+mn-lt"/>
                <a:cs typeface="Times" panose="02020603050405020304" pitchFamily="18" charset="0"/>
              </a:rPr>
              <a:t>muscoloskeletal</a:t>
            </a:r>
            <a:r>
              <a:rPr lang="en-US" sz="1650" i="0" u="sng" dirty="0">
                <a:solidFill>
                  <a:schemeClr val="tx1"/>
                </a:solidFill>
                <a:latin typeface="+mn-lt"/>
                <a:cs typeface="Times" panose="02020603050405020304" pitchFamily="18" charset="0"/>
              </a:rPr>
              <a:t> strains and sprains</a:t>
            </a:r>
            <a:r>
              <a:rPr lang="en-US" sz="1650" i="0" dirty="0">
                <a:solidFill>
                  <a:schemeClr val="tx1"/>
                </a:solidFill>
                <a:latin typeface="+mn-lt"/>
                <a:cs typeface="Times" panose="02020603050405020304" pitchFamily="18" charset="0"/>
              </a:rPr>
              <a:t>, oral </a:t>
            </a:r>
            <a:r>
              <a:rPr lang="en-US" sz="1650" i="0" dirty="0" err="1">
                <a:solidFill>
                  <a:schemeClr val="tx1"/>
                </a:solidFill>
                <a:latin typeface="+mn-lt"/>
                <a:cs typeface="Times" panose="02020603050405020304" pitchFamily="18" charset="0"/>
              </a:rPr>
              <a:t>aphthous</a:t>
            </a:r>
            <a:r>
              <a:rPr lang="en-US" sz="1650" i="0" dirty="0">
                <a:solidFill>
                  <a:schemeClr val="tx1"/>
                </a:solidFill>
                <a:latin typeface="+mn-lt"/>
                <a:cs typeface="Times" panose="02020603050405020304" pitchFamily="18" charset="0"/>
              </a:rPr>
              <a:t> ulcers, oral thrush, </a:t>
            </a:r>
            <a:r>
              <a:rPr lang="en-US" sz="1650" i="0" u="sng" dirty="0">
                <a:solidFill>
                  <a:schemeClr val="tx1"/>
                </a:solidFill>
                <a:latin typeface="+mn-lt"/>
                <a:cs typeface="Times" panose="02020603050405020304" pitchFamily="18" charset="0"/>
              </a:rPr>
              <a:t>superficial bacterial skin infections</a:t>
            </a:r>
            <a:r>
              <a:rPr lang="en-US" sz="1650" i="0" dirty="0">
                <a:solidFill>
                  <a:schemeClr val="tx1"/>
                </a:solidFill>
                <a:latin typeface="+mn-lt"/>
                <a:cs typeface="Times" panose="02020603050405020304" pitchFamily="18" charset="0"/>
              </a:rPr>
              <a:t>, </a:t>
            </a:r>
            <a:r>
              <a:rPr lang="en-US" sz="1650" i="0" dirty="0" err="1">
                <a:solidFill>
                  <a:schemeClr val="tx1"/>
                </a:solidFill>
                <a:latin typeface="+mn-lt"/>
                <a:cs typeface="Times" panose="02020603050405020304" pitchFamily="18" charset="0"/>
              </a:rPr>
              <a:t>tinea</a:t>
            </a:r>
            <a:r>
              <a:rPr lang="en-US" sz="1650" i="0" dirty="0">
                <a:solidFill>
                  <a:schemeClr val="tx1"/>
                </a:solidFill>
                <a:latin typeface="+mn-lt"/>
                <a:cs typeface="Times" panose="02020603050405020304" pitchFamily="18" charset="0"/>
              </a:rPr>
              <a:t> </a:t>
            </a:r>
            <a:r>
              <a:rPr lang="en-US" sz="1650" i="0" dirty="0" err="1">
                <a:solidFill>
                  <a:schemeClr val="tx1"/>
                </a:solidFill>
                <a:latin typeface="+mn-lt"/>
                <a:cs typeface="Times" panose="02020603050405020304" pitchFamily="18" charset="0"/>
              </a:rPr>
              <a:t>corporis</a:t>
            </a:r>
            <a:r>
              <a:rPr lang="en-US" sz="1650" i="0" dirty="0">
                <a:solidFill>
                  <a:schemeClr val="tx1"/>
                </a:solidFill>
                <a:latin typeface="+mn-lt"/>
                <a:cs typeface="Times" panose="02020603050405020304" pitchFamily="18" charset="0"/>
              </a:rPr>
              <a:t>, </a:t>
            </a:r>
            <a:r>
              <a:rPr lang="en-US" sz="1650" i="0" dirty="0" err="1">
                <a:solidFill>
                  <a:schemeClr val="tx1"/>
                </a:solidFill>
                <a:latin typeface="+mn-lt"/>
                <a:cs typeface="Times" panose="02020603050405020304" pitchFamily="18" charset="0"/>
              </a:rPr>
              <a:t>tinea</a:t>
            </a:r>
            <a:r>
              <a:rPr lang="en-US" sz="1650" i="0" dirty="0">
                <a:solidFill>
                  <a:schemeClr val="tx1"/>
                </a:solidFill>
                <a:latin typeface="+mn-lt"/>
                <a:cs typeface="Times" panose="02020603050405020304" pitchFamily="18" charset="0"/>
              </a:rPr>
              <a:t> </a:t>
            </a:r>
            <a:r>
              <a:rPr lang="en-US" sz="1650" i="0" dirty="0" err="1">
                <a:solidFill>
                  <a:schemeClr val="tx1"/>
                </a:solidFill>
                <a:latin typeface="+mn-lt"/>
                <a:cs typeface="Times" panose="02020603050405020304" pitchFamily="18" charset="0"/>
              </a:rPr>
              <a:t>cruris</a:t>
            </a:r>
            <a:r>
              <a:rPr lang="en-US" sz="1650" i="0" dirty="0">
                <a:solidFill>
                  <a:schemeClr val="tx1"/>
                </a:solidFill>
                <a:latin typeface="+mn-lt"/>
                <a:cs typeface="Times" panose="02020603050405020304" pitchFamily="18" charset="0"/>
              </a:rPr>
              <a:t>, and </a:t>
            </a:r>
            <a:r>
              <a:rPr lang="en-US" sz="1650" i="0" dirty="0" err="1">
                <a:solidFill>
                  <a:schemeClr val="tx1"/>
                </a:solidFill>
                <a:latin typeface="+mn-lt"/>
                <a:cs typeface="Times" panose="02020603050405020304" pitchFamily="18" charset="0"/>
              </a:rPr>
              <a:t>tinea</a:t>
            </a:r>
            <a:r>
              <a:rPr lang="en-US" sz="1650" i="0" dirty="0">
                <a:solidFill>
                  <a:schemeClr val="tx1"/>
                </a:solidFill>
                <a:latin typeface="+mn-lt"/>
                <a:cs typeface="Times" panose="02020603050405020304" pitchFamily="18" charset="0"/>
              </a:rPr>
              <a:t> </a:t>
            </a:r>
            <a:r>
              <a:rPr lang="en-US" sz="1650" i="0" dirty="0" err="1">
                <a:solidFill>
                  <a:schemeClr val="tx1"/>
                </a:solidFill>
                <a:latin typeface="+mn-lt"/>
                <a:cs typeface="Times" panose="02020603050405020304" pitchFamily="18" charset="0"/>
              </a:rPr>
              <a:t>pedis</a:t>
            </a:r>
            <a:r>
              <a:rPr lang="en-US" sz="1650" i="0" dirty="0">
                <a:solidFill>
                  <a:schemeClr val="tx1"/>
                </a:solidFill>
                <a:latin typeface="+mn-lt"/>
                <a:cs typeface="Times" panose="02020603050405020304" pitchFamily="18" charset="0"/>
              </a:rPr>
              <a:t>.</a:t>
            </a:r>
          </a:p>
          <a:p>
            <a:pPr lvl="1">
              <a:defRPr/>
            </a:pPr>
            <a:r>
              <a:rPr lang="en-US" sz="1650" i="0" dirty="0">
                <a:solidFill>
                  <a:schemeClr val="tx1"/>
                </a:solidFill>
                <a:latin typeface="+mn-lt"/>
                <a:cs typeface="Times" panose="02020603050405020304" pitchFamily="18" charset="0"/>
              </a:rPr>
              <a:t>Québec: labial herpes, allergic rhinitis, </a:t>
            </a:r>
            <a:r>
              <a:rPr lang="en-US" sz="1650" i="0" u="sng" dirty="0">
                <a:solidFill>
                  <a:schemeClr val="tx1"/>
                </a:solidFill>
                <a:latin typeface="+mn-lt"/>
                <a:cs typeface="Times" panose="02020603050405020304" pitchFamily="18" charset="0"/>
              </a:rPr>
              <a:t>urinary infection</a:t>
            </a:r>
            <a:r>
              <a:rPr lang="en-US" sz="1650" i="0" dirty="0">
                <a:solidFill>
                  <a:schemeClr val="tx1"/>
                </a:solidFill>
                <a:latin typeface="+mn-lt"/>
                <a:cs typeface="Times" panose="02020603050405020304" pitchFamily="18" charset="0"/>
              </a:rPr>
              <a:t>, allergic conjunctivitis, </a:t>
            </a:r>
            <a:r>
              <a:rPr lang="en-US" sz="1650" i="0" u="sng" dirty="0">
                <a:solidFill>
                  <a:schemeClr val="tx1"/>
                </a:solidFill>
                <a:latin typeface="+mn-lt"/>
                <a:cs typeface="Times" panose="02020603050405020304" pitchFamily="18" charset="0"/>
              </a:rPr>
              <a:t>atopic dermatitis (eczema</a:t>
            </a:r>
            <a:r>
              <a:rPr lang="en-US" sz="1650" i="0" dirty="0">
                <a:solidFill>
                  <a:schemeClr val="tx1"/>
                </a:solidFill>
                <a:latin typeface="+mn-lt"/>
                <a:cs typeface="Times" panose="02020603050405020304" pitchFamily="18" charset="0"/>
              </a:rPr>
              <a:t>), </a:t>
            </a:r>
            <a:r>
              <a:rPr lang="en-US" sz="1650" i="0" u="sng" dirty="0">
                <a:solidFill>
                  <a:schemeClr val="tx1"/>
                </a:solidFill>
                <a:latin typeface="+mn-lt"/>
                <a:cs typeface="Times" panose="02020603050405020304" pitchFamily="18" charset="0"/>
              </a:rPr>
              <a:t>dysmenorrhea</a:t>
            </a:r>
            <a:r>
              <a:rPr lang="en-US" sz="1650" i="0" dirty="0">
                <a:solidFill>
                  <a:schemeClr val="tx1"/>
                </a:solidFill>
                <a:latin typeface="+mn-lt"/>
                <a:cs typeface="Times" panose="02020603050405020304" pitchFamily="18" charset="0"/>
              </a:rPr>
              <a:t>, diaper rash, hemorrhoids, </a:t>
            </a:r>
            <a:r>
              <a:rPr lang="en-US" sz="1650" i="0" dirty="0" err="1">
                <a:solidFill>
                  <a:schemeClr val="tx1"/>
                </a:solidFill>
                <a:latin typeface="+mn-lt"/>
                <a:cs typeface="Times" panose="02020603050405020304" pitchFamily="18" charset="0"/>
              </a:rPr>
              <a:t>aphthous</a:t>
            </a:r>
            <a:r>
              <a:rPr lang="en-US" sz="1650" i="0" dirty="0">
                <a:solidFill>
                  <a:schemeClr val="tx1"/>
                </a:solidFill>
                <a:latin typeface="+mn-lt"/>
                <a:cs typeface="Times" panose="02020603050405020304" pitchFamily="18" charset="0"/>
              </a:rPr>
              <a:t> ulcers, oral thrush, </a:t>
            </a:r>
            <a:r>
              <a:rPr lang="en-US" sz="1650" i="0" u="sng" dirty="0">
                <a:solidFill>
                  <a:schemeClr val="tx1"/>
                </a:solidFill>
                <a:latin typeface="+mn-lt"/>
                <a:cs typeface="Times" panose="02020603050405020304" pitchFamily="18" charset="0"/>
              </a:rPr>
              <a:t>vaginal yeast infection</a:t>
            </a:r>
            <a:r>
              <a:rPr lang="en-US" sz="1650" i="0" dirty="0">
                <a:solidFill>
                  <a:schemeClr val="tx1"/>
                </a:solidFill>
                <a:latin typeface="+mn-lt"/>
                <a:cs typeface="Times" panose="02020603050405020304" pitchFamily="18" charset="0"/>
              </a:rPr>
              <a:t>, minor acne (topical treatments).</a:t>
            </a:r>
          </a:p>
          <a:p>
            <a:pPr lvl="1">
              <a:defRPr/>
            </a:pPr>
            <a:r>
              <a:rPr lang="en-US" sz="1650" i="0" dirty="0">
                <a:solidFill>
                  <a:schemeClr val="tx1"/>
                </a:solidFill>
                <a:latin typeface="+mn-lt"/>
                <a:cs typeface="Times" panose="02020603050405020304" pitchFamily="18" charset="0"/>
              </a:rPr>
              <a:t>Nova Scotia: </a:t>
            </a:r>
            <a:r>
              <a:rPr lang="en-US" sz="1650" i="0" u="sng" dirty="0">
                <a:solidFill>
                  <a:schemeClr val="tx1"/>
                </a:solidFill>
                <a:latin typeface="+mn-lt"/>
                <a:cs typeface="Times" panose="02020603050405020304" pitchFamily="18" charset="0"/>
              </a:rPr>
              <a:t>dyspepsia</a:t>
            </a:r>
            <a:r>
              <a:rPr lang="en-US" sz="1650" i="0" dirty="0">
                <a:solidFill>
                  <a:schemeClr val="tx1"/>
                </a:solidFill>
                <a:latin typeface="+mn-lt"/>
                <a:cs typeface="Times" panose="02020603050405020304" pitchFamily="18" charset="0"/>
              </a:rPr>
              <a:t>, </a:t>
            </a:r>
            <a:r>
              <a:rPr lang="en-US" sz="1650" i="0" dirty="0" err="1">
                <a:solidFill>
                  <a:schemeClr val="tx1"/>
                </a:solidFill>
                <a:latin typeface="+mn-lt"/>
                <a:cs typeface="Times" panose="02020603050405020304" pitchFamily="18" charset="0"/>
              </a:rPr>
              <a:t>gastroesophageal</a:t>
            </a:r>
            <a:r>
              <a:rPr lang="en-US" sz="1650" i="0" dirty="0">
                <a:solidFill>
                  <a:schemeClr val="tx1"/>
                </a:solidFill>
                <a:latin typeface="+mn-lt"/>
                <a:cs typeface="Times" panose="02020603050405020304" pitchFamily="18" charset="0"/>
              </a:rPr>
              <a:t> reflux disease, </a:t>
            </a:r>
            <a:r>
              <a:rPr lang="en-US" sz="1650" i="0" u="sng" dirty="0">
                <a:solidFill>
                  <a:schemeClr val="tx1"/>
                </a:solidFill>
                <a:latin typeface="+mn-lt"/>
                <a:cs typeface="Times" panose="02020603050405020304" pitchFamily="18" charset="0"/>
              </a:rPr>
              <a:t>nausea</a:t>
            </a:r>
            <a:r>
              <a:rPr lang="en-US" sz="1650" i="0" dirty="0">
                <a:solidFill>
                  <a:schemeClr val="tx1"/>
                </a:solidFill>
                <a:latin typeface="+mn-lt"/>
                <a:cs typeface="Times" panose="02020603050405020304" pitchFamily="18" charset="0"/>
              </a:rPr>
              <a:t>, </a:t>
            </a:r>
            <a:r>
              <a:rPr lang="en-US" sz="1650" i="0" u="sng" dirty="0">
                <a:solidFill>
                  <a:schemeClr val="tx1"/>
                </a:solidFill>
                <a:latin typeface="+mn-lt"/>
                <a:cs typeface="Times" panose="02020603050405020304" pitchFamily="18" charset="0"/>
              </a:rPr>
              <a:t>non-infectious diarrhea</a:t>
            </a:r>
            <a:r>
              <a:rPr lang="en-US" sz="1650" i="0" dirty="0">
                <a:solidFill>
                  <a:schemeClr val="tx1"/>
                </a:solidFill>
                <a:latin typeface="+mn-lt"/>
                <a:cs typeface="Times" panose="02020603050405020304" pitchFamily="18" charset="0"/>
              </a:rPr>
              <a:t>, hemorrhoids, allergic rhinitis, </a:t>
            </a:r>
            <a:r>
              <a:rPr lang="en-US" sz="1650" i="0" u="sng" dirty="0">
                <a:solidFill>
                  <a:schemeClr val="tx1"/>
                </a:solidFill>
                <a:latin typeface="+mn-lt"/>
                <a:cs typeface="Times" panose="02020603050405020304" pitchFamily="18" charset="0"/>
              </a:rPr>
              <a:t>cough</a:t>
            </a:r>
            <a:r>
              <a:rPr lang="en-US" sz="1650" i="0" dirty="0">
                <a:solidFill>
                  <a:schemeClr val="tx1"/>
                </a:solidFill>
                <a:latin typeface="+mn-lt"/>
                <a:cs typeface="Times" panose="02020603050405020304" pitchFamily="18" charset="0"/>
              </a:rPr>
              <a:t>, nasal congestion, </a:t>
            </a:r>
            <a:r>
              <a:rPr lang="en-US" sz="1650" i="0" u="sng" dirty="0">
                <a:solidFill>
                  <a:schemeClr val="tx1"/>
                </a:solidFill>
                <a:latin typeface="+mn-lt"/>
                <a:cs typeface="Times" panose="02020603050405020304" pitchFamily="18" charset="0"/>
              </a:rPr>
              <a:t>sore throat</a:t>
            </a:r>
            <a:r>
              <a:rPr lang="en-US" sz="1650" i="0" dirty="0">
                <a:solidFill>
                  <a:schemeClr val="tx1"/>
                </a:solidFill>
                <a:latin typeface="+mn-lt"/>
                <a:cs typeface="Times" panose="02020603050405020304" pitchFamily="18" charset="0"/>
              </a:rPr>
              <a:t>, </a:t>
            </a:r>
            <a:r>
              <a:rPr lang="en-US" sz="1650" i="0" u="sng" dirty="0">
                <a:solidFill>
                  <a:schemeClr val="tx1"/>
                </a:solidFill>
                <a:latin typeface="+mn-lt"/>
                <a:cs typeface="Times" panose="02020603050405020304" pitchFamily="18" charset="0"/>
              </a:rPr>
              <a:t>mild headache</a:t>
            </a:r>
            <a:r>
              <a:rPr lang="en-US" sz="1650" i="0" dirty="0">
                <a:solidFill>
                  <a:schemeClr val="tx1"/>
                </a:solidFill>
                <a:latin typeface="+mn-lt"/>
                <a:cs typeface="Times" panose="02020603050405020304" pitchFamily="18" charset="0"/>
              </a:rPr>
              <a:t>, </a:t>
            </a:r>
            <a:r>
              <a:rPr lang="en-US" sz="1650" i="0" u="sng" dirty="0">
                <a:solidFill>
                  <a:schemeClr val="tx1"/>
                </a:solidFill>
                <a:latin typeface="+mn-lt"/>
                <a:cs typeface="Times" panose="02020603050405020304" pitchFamily="18" charset="0"/>
              </a:rPr>
              <a:t>minor muscle or joint pain</a:t>
            </a:r>
            <a:r>
              <a:rPr lang="en-US" sz="1650" i="0" dirty="0">
                <a:solidFill>
                  <a:schemeClr val="tx1"/>
                </a:solidFill>
                <a:latin typeface="+mn-lt"/>
                <a:cs typeface="Times" panose="02020603050405020304" pitchFamily="18" charset="0"/>
              </a:rPr>
              <a:t>, minor sleep disorders, </a:t>
            </a:r>
            <a:r>
              <a:rPr lang="en-US" sz="1650" i="0" u="sng" dirty="0">
                <a:solidFill>
                  <a:schemeClr val="tx1"/>
                </a:solidFill>
                <a:latin typeface="+mn-lt"/>
                <a:cs typeface="Times" panose="02020603050405020304" pitchFamily="18" charset="0"/>
              </a:rPr>
              <a:t>dysmenorrhea</a:t>
            </a:r>
            <a:r>
              <a:rPr lang="en-US" sz="1650" i="0" dirty="0">
                <a:solidFill>
                  <a:schemeClr val="tx1"/>
                </a:solidFill>
                <a:latin typeface="+mn-lt"/>
                <a:cs typeface="Times" panose="02020603050405020304" pitchFamily="18" charset="0"/>
              </a:rPr>
              <a:t>, dry eyes, oral ulcers, oral thrush, </a:t>
            </a:r>
            <a:r>
              <a:rPr lang="en-US" sz="1650" i="0" u="sng" dirty="0">
                <a:solidFill>
                  <a:schemeClr val="tx1"/>
                </a:solidFill>
                <a:latin typeface="+mn-lt"/>
                <a:cs typeface="Times" panose="02020603050405020304" pitchFamily="18" charset="0"/>
              </a:rPr>
              <a:t>fungal infections of skin</a:t>
            </a:r>
            <a:r>
              <a:rPr lang="en-US" sz="1650" i="0" dirty="0">
                <a:solidFill>
                  <a:schemeClr val="tx1"/>
                </a:solidFill>
                <a:latin typeface="+mn-lt"/>
                <a:cs typeface="Times" panose="02020603050405020304" pitchFamily="18" charset="0"/>
              </a:rPr>
              <a:t>, </a:t>
            </a:r>
            <a:r>
              <a:rPr lang="en-US" sz="1650" i="0" u="sng" dirty="0">
                <a:solidFill>
                  <a:schemeClr val="tx1"/>
                </a:solidFill>
                <a:latin typeface="+mn-lt"/>
                <a:cs typeface="Times" panose="02020603050405020304" pitchFamily="18" charset="0"/>
              </a:rPr>
              <a:t>vaginal candidiasis</a:t>
            </a:r>
            <a:r>
              <a:rPr lang="en-US" sz="1650" i="0" dirty="0">
                <a:solidFill>
                  <a:schemeClr val="tx1"/>
                </a:solidFill>
                <a:latin typeface="+mn-lt"/>
                <a:cs typeface="Times" panose="02020603050405020304" pitchFamily="18" charset="0"/>
              </a:rPr>
              <a:t>, threadworms &amp; pinworms, </a:t>
            </a:r>
            <a:r>
              <a:rPr lang="en-US" sz="1650" i="0" u="sng" dirty="0">
                <a:solidFill>
                  <a:schemeClr val="tx1"/>
                </a:solidFill>
                <a:latin typeface="+mn-lt"/>
                <a:cs typeface="Times" panose="02020603050405020304" pitchFamily="18" charset="0"/>
              </a:rPr>
              <a:t>cold sores</a:t>
            </a:r>
            <a:r>
              <a:rPr lang="en-US" sz="1650" i="0" dirty="0">
                <a:solidFill>
                  <a:schemeClr val="tx1"/>
                </a:solidFill>
                <a:latin typeface="+mn-lt"/>
                <a:cs typeface="Times" panose="02020603050405020304" pitchFamily="18" charset="0"/>
              </a:rPr>
              <a:t>, </a:t>
            </a:r>
            <a:r>
              <a:rPr lang="en-US" sz="1650" i="0" u="sng" dirty="0">
                <a:solidFill>
                  <a:schemeClr val="tx1"/>
                </a:solidFill>
                <a:latin typeface="+mn-lt"/>
                <a:cs typeface="Times" panose="02020603050405020304" pitchFamily="18" charset="0"/>
              </a:rPr>
              <a:t>contact allergic dermatitis</a:t>
            </a:r>
            <a:r>
              <a:rPr lang="en-US" sz="1650" i="0" dirty="0">
                <a:solidFill>
                  <a:schemeClr val="tx1"/>
                </a:solidFill>
                <a:latin typeface="+mn-lt"/>
                <a:cs typeface="Times" panose="02020603050405020304" pitchFamily="18" charset="0"/>
              </a:rPr>
              <a:t>, mild acne, mild-moderate eczema, mild </a:t>
            </a:r>
            <a:r>
              <a:rPr lang="en-US" sz="1650" i="0" dirty="0" err="1">
                <a:solidFill>
                  <a:schemeClr val="tx1"/>
                </a:solidFill>
                <a:latin typeface="+mn-lt"/>
                <a:cs typeface="Times" panose="02020603050405020304" pitchFamily="18" charset="0"/>
              </a:rPr>
              <a:t>urticaria</a:t>
            </a:r>
            <a:r>
              <a:rPr lang="en-US" sz="1650" i="0" dirty="0">
                <a:solidFill>
                  <a:schemeClr val="tx1"/>
                </a:solidFill>
                <a:latin typeface="+mn-lt"/>
                <a:cs typeface="Times" panose="02020603050405020304" pitchFamily="18" charset="0"/>
              </a:rPr>
              <a:t>, impetigo, dandruff, calluses &amp; corns, warts (excluding face &amp; genitalia), smoking cessation.</a:t>
            </a:r>
          </a:p>
        </p:txBody>
      </p:sp>
      <p:sp>
        <p:nvSpPr>
          <p:cNvPr id="20483"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F168CD54-4D86-46EE-86AD-C20E95DCEF23}" type="slidenum">
              <a:rPr lang="en-US" altLang="en-US" sz="900" smtClean="0">
                <a:solidFill>
                  <a:srgbClr val="8C8E8E"/>
                </a:solidFill>
              </a:rPr>
              <a:pPr>
                <a:spcBef>
                  <a:spcPct val="0"/>
                </a:spcBef>
                <a:buFontTx/>
                <a:buNone/>
              </a:pPr>
              <a:t>19</a:t>
            </a:fld>
            <a:endParaRPr lang="en-US" altLang="en-US" sz="1400">
              <a:solidFill>
                <a:schemeClr val="tx1"/>
              </a:solidFill>
            </a:endParaRPr>
          </a:p>
        </p:txBody>
      </p:sp>
      <p:sp>
        <p:nvSpPr>
          <p:cNvPr id="20484" name="TextBox 1"/>
          <p:cNvSpPr txBox="1">
            <a:spLocks noChangeArrowheads="1"/>
          </p:cNvSpPr>
          <p:nvPr/>
        </p:nvSpPr>
        <p:spPr bwMode="auto">
          <a:xfrm>
            <a:off x="762000" y="5627013"/>
            <a:ext cx="7759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rgbClr val="6A9BB2"/>
                </a:solidFill>
                <a:hlinkClick r:id="rId3"/>
              </a:rPr>
              <a:t>http://http://blueprintforpharmacy.ca/docs/kt-tools/canada-environmental-scan-of-pharmacy-services-</a:t>
            </a:r>
          </a:p>
          <a:p>
            <a:pPr>
              <a:spcBef>
                <a:spcPct val="0"/>
              </a:spcBef>
              <a:buFontTx/>
              <a:buNone/>
            </a:pPr>
            <a:r>
              <a:rPr lang="en-CA" altLang="en-US" sz="1000" i="1" u="sng" dirty="0">
                <a:solidFill>
                  <a:srgbClr val="6A9BB2"/>
                </a:solidFill>
                <a:hlinkClick r:id="rId3"/>
              </a:rPr>
              <a:t>--cpha-october-2013---final.pdf</a:t>
            </a:r>
            <a:r>
              <a:rPr lang="en-CA" altLang="en-US" sz="1000" i="1" u="sng" dirty="0">
                <a:solidFill>
                  <a:srgbClr val="6A9BB2"/>
                </a:solidFill>
              </a:rPr>
              <a:t> </a:t>
            </a:r>
          </a:p>
          <a:p>
            <a:pPr>
              <a:spcBef>
                <a:spcPct val="0"/>
              </a:spcBef>
              <a:buFontTx/>
              <a:buNone/>
            </a:pPr>
            <a:r>
              <a:rPr lang="en-CA" altLang="en-US" sz="1000" i="1" u="sng" dirty="0">
                <a:solidFill>
                  <a:srgbClr val="6A9BB2"/>
                </a:solidFill>
                <a:hlinkClick r:id="rId4"/>
              </a:rPr>
              <a:t>http://www.pharmacists.ca/cpha-ca/assets/File/pharmacy-in-canada/ExpandedScopeChart.pdf</a:t>
            </a:r>
            <a:r>
              <a:rPr lang="en-CA" altLang="en-US" sz="1000" i="1" u="sng" dirty="0">
                <a:solidFill>
                  <a:srgbClr val="6A9BB2"/>
                </a:solidFill>
              </a:rPr>
              <a:t> </a:t>
            </a:r>
          </a:p>
          <a:p>
            <a:pPr>
              <a:spcBef>
                <a:spcPct val="0"/>
              </a:spcBef>
              <a:buFontTx/>
              <a:buNone/>
            </a:pPr>
            <a:r>
              <a:rPr lang="en-CA" altLang="en-US" sz="1000" i="1" u="sng" dirty="0">
                <a:solidFill>
                  <a:srgbClr val="6A9BB2"/>
                </a:solidFill>
                <a:hlinkClick r:id="rId5"/>
              </a:rPr>
              <a:t>http://www.opq.org/cms/Media/1712_38_fr-CA_0_tableau_sommaire_activites.pdf</a:t>
            </a:r>
            <a:r>
              <a:rPr lang="en-CA" altLang="en-US" sz="1000" i="1" u="sng" dirty="0">
                <a:solidFill>
                  <a:srgbClr val="6A9BB2"/>
                </a:solidFill>
              </a:rPr>
              <a:t> </a:t>
            </a:r>
          </a:p>
          <a:p>
            <a:pPr>
              <a:spcBef>
                <a:spcPct val="0"/>
              </a:spcBef>
              <a:buFontTx/>
              <a:buNone/>
            </a:pPr>
            <a:r>
              <a:rPr lang="en-CA" altLang="en-US" sz="1000" i="1" u="sng" dirty="0">
                <a:solidFill>
                  <a:srgbClr val="6A9BB2"/>
                </a:solidFill>
                <a:hlinkClick r:id="rId6"/>
              </a:rPr>
              <a:t>https://pans.ns.ca/minor-ailment-assessments/</a:t>
            </a:r>
            <a:r>
              <a:rPr lang="en-CA" altLang="en-US" sz="1000" i="1" u="sng" dirty="0">
                <a:solidFill>
                  <a:srgbClr val="6A9BB2"/>
                </a:solidFill>
              </a:rPr>
              <a:t> </a:t>
            </a:r>
          </a:p>
        </p:txBody>
      </p:sp>
      <p:pic>
        <p:nvPicPr>
          <p:cNvPr id="7" name="Picture 6" descr="P:\webinar\Confidentiality clause FI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5643" y="457200"/>
            <a:ext cx="7772400" cy="609600"/>
          </a:xfrm>
        </p:spPr>
        <p:txBody>
          <a:bodyPr/>
          <a:lstStyle/>
          <a:p>
            <a:pPr algn="ctr">
              <a:defRPr/>
            </a:pPr>
            <a:r>
              <a:rPr lang="fr-FR" dirty="0"/>
              <a:t>LEARNING OBJECTIVES</a:t>
            </a:r>
          </a:p>
        </p:txBody>
      </p:sp>
      <p:sp>
        <p:nvSpPr>
          <p:cNvPr id="3" name="Content Placeholder 2"/>
          <p:cNvSpPr>
            <a:spLocks noGrp="1"/>
          </p:cNvSpPr>
          <p:nvPr>
            <p:ph idx="1"/>
          </p:nvPr>
        </p:nvSpPr>
        <p:spPr>
          <a:xfrm>
            <a:off x="630548" y="1371600"/>
            <a:ext cx="7990683" cy="990600"/>
          </a:xfrm>
        </p:spPr>
        <p:txBody>
          <a:bodyPr/>
          <a:lstStyle/>
          <a:p>
            <a:pPr marL="457200" indent="-457200">
              <a:buFont typeface="+mj-lt"/>
              <a:buAutoNum type="arabicPeriod"/>
            </a:pPr>
            <a:r>
              <a:rPr lang="en-US" dirty="0">
                <a:solidFill>
                  <a:schemeClr val="tx1"/>
                </a:solidFill>
              </a:rPr>
              <a:t>Review the legislation supporting the role of </a:t>
            </a:r>
            <a:r>
              <a:rPr lang="en-US" dirty="0" smtClean="0">
                <a:solidFill>
                  <a:schemeClr val="tx1"/>
                </a:solidFill>
              </a:rPr>
              <a:t>pharmacists </a:t>
            </a:r>
            <a:r>
              <a:rPr lang="en-US" dirty="0">
                <a:solidFill>
                  <a:schemeClr val="tx1"/>
                </a:solidFill>
              </a:rPr>
              <a:t>and pharmacies in natural disaster </a:t>
            </a:r>
            <a:r>
              <a:rPr lang="en-US" dirty="0" smtClean="0">
                <a:solidFill>
                  <a:schemeClr val="tx1"/>
                </a:solidFill>
              </a:rPr>
              <a:t>management</a:t>
            </a:r>
          </a:p>
          <a:p>
            <a:pPr marL="457200" indent="-457200">
              <a:buFont typeface="+mj-lt"/>
              <a:buAutoNum type="arabicPeriod"/>
            </a:pPr>
            <a:r>
              <a:rPr lang="en-US" dirty="0" smtClean="0">
                <a:solidFill>
                  <a:schemeClr val="tx1"/>
                </a:solidFill>
              </a:rPr>
              <a:t>Outline the challenges faced by pharmacists in response to natural disasters</a:t>
            </a:r>
            <a:endParaRPr lang="en-US" dirty="0">
              <a:solidFill>
                <a:schemeClr val="tx1"/>
              </a:solidFill>
            </a:endParaRPr>
          </a:p>
          <a:p>
            <a:pPr marL="457200" indent="-457200">
              <a:buFont typeface="+mj-lt"/>
              <a:buAutoNum type="arabicPeriod"/>
            </a:pPr>
            <a:r>
              <a:rPr lang="en-US" dirty="0">
                <a:solidFill>
                  <a:schemeClr val="tx1"/>
                </a:solidFill>
              </a:rPr>
              <a:t>Identify the </a:t>
            </a:r>
            <a:r>
              <a:rPr lang="en-US" dirty="0" smtClean="0">
                <a:solidFill>
                  <a:schemeClr val="tx1"/>
                </a:solidFill>
              </a:rPr>
              <a:t>lessons learned from pharmacists’ involvement in natural disasters </a:t>
            </a:r>
            <a:endParaRPr lang="en-US" dirty="0">
              <a:solidFill>
                <a:schemeClr val="tx1"/>
              </a:solidFill>
            </a:endParaRPr>
          </a:p>
          <a:p>
            <a:pPr>
              <a:defRPr/>
            </a:pPr>
            <a:endParaRPr lang="en-US" dirty="0"/>
          </a:p>
          <a:p>
            <a:pPr marL="0" indent="0">
              <a:buFontTx/>
              <a:buNone/>
              <a:defRPr/>
            </a:pPr>
            <a:endParaRPr lang="en-US" dirty="0"/>
          </a:p>
        </p:txBody>
      </p:sp>
      <p:sp>
        <p:nvSpPr>
          <p:cNvPr id="4100"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C192E989-F0A6-4445-A531-38BD2ECB297F}" type="slidenum">
              <a:rPr lang="en-US" altLang="en-US" sz="900" smtClean="0">
                <a:solidFill>
                  <a:srgbClr val="8C8E8E"/>
                </a:solidFill>
              </a:rPr>
              <a:pPr>
                <a:spcBef>
                  <a:spcPct val="0"/>
                </a:spcBef>
                <a:buFontTx/>
                <a:buNone/>
              </a:pPr>
              <a:t>2</a:t>
            </a:fld>
            <a:endParaRPr lang="en-US" altLang="en-US" sz="1400">
              <a:solidFill>
                <a:schemeClr val="tx1"/>
              </a:solidFill>
            </a:endParaRPr>
          </a:p>
        </p:txBody>
      </p:sp>
      <p:pic>
        <p:nvPicPr>
          <p:cNvPr id="4101" name="Picture 2" descr="http://images.nationalgeographic.com/wpf/media-live/photos/000/424/cache/turkey-earthquake-ankara-damage_42401_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158" y="4267200"/>
            <a:ext cx="32400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6"/>
          <p:cNvSpPr txBox="1">
            <a:spLocks noChangeArrowheads="1"/>
          </p:cNvSpPr>
          <p:nvPr/>
        </p:nvSpPr>
        <p:spPr bwMode="auto">
          <a:xfrm>
            <a:off x="3139990" y="6400800"/>
            <a:ext cx="297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err="1">
                <a:solidFill>
                  <a:schemeClr val="tx1"/>
                </a:solidFill>
              </a:rPr>
              <a:t>Turkey</a:t>
            </a:r>
            <a:r>
              <a:rPr lang="fr-FR" altLang="en-US" sz="1600" i="1" dirty="0">
                <a:solidFill>
                  <a:schemeClr val="tx1"/>
                </a:solidFill>
              </a:rPr>
              <a:t>, Van </a:t>
            </a:r>
            <a:r>
              <a:rPr lang="fr-FR" altLang="en-US" sz="1600" i="1" dirty="0" err="1">
                <a:solidFill>
                  <a:schemeClr val="tx1"/>
                </a:solidFill>
              </a:rPr>
              <a:t>earthquake</a:t>
            </a:r>
            <a:r>
              <a:rPr lang="fr-FR" altLang="en-US" sz="1600" i="1" dirty="0">
                <a:solidFill>
                  <a:schemeClr val="tx1"/>
                </a:solidFill>
              </a:rPr>
              <a:t>, 2011</a:t>
            </a:r>
          </a:p>
        </p:txBody>
      </p:sp>
      <p:pic>
        <p:nvPicPr>
          <p:cNvPr id="7" name="Picture 6"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EB279485-E508-4951-ABDF-229037C56632}" type="slidenum">
              <a:rPr lang="en-US" altLang="en-US" sz="900" smtClean="0">
                <a:solidFill>
                  <a:srgbClr val="8C8E8E"/>
                </a:solidFill>
              </a:rPr>
              <a:pPr>
                <a:spcBef>
                  <a:spcPct val="0"/>
                </a:spcBef>
                <a:buFontTx/>
                <a:buNone/>
              </a:pPr>
              <a:t>20</a:t>
            </a:fld>
            <a:endParaRPr lang="en-US" altLang="en-US" sz="1400">
              <a:solidFill>
                <a:schemeClr val="tx1"/>
              </a:solidFill>
            </a:endParaRPr>
          </a:p>
        </p:txBody>
      </p:sp>
      <p:sp>
        <p:nvSpPr>
          <p:cNvPr id="5" name="Content Placeholder 2"/>
          <p:cNvSpPr>
            <a:spLocks noGrp="1"/>
          </p:cNvSpPr>
          <p:nvPr>
            <p:ph idx="1"/>
          </p:nvPr>
        </p:nvSpPr>
        <p:spPr>
          <a:xfrm>
            <a:off x="381000" y="306388"/>
            <a:ext cx="8229600" cy="2817812"/>
          </a:xfrm>
        </p:spPr>
        <p:txBody>
          <a:bodyPr/>
          <a:lstStyle/>
          <a:p>
            <a:pPr marL="0" indent="0" algn="ctr">
              <a:buFontTx/>
              <a:buNone/>
              <a:defRPr/>
            </a:pPr>
            <a:r>
              <a:rPr lang="en-US" sz="2400" b="1" dirty="0">
                <a:solidFill>
                  <a:schemeClr val="tx1"/>
                </a:solidFill>
              </a:rPr>
              <a:t>Minor Ailments Prescribing (continued)</a:t>
            </a:r>
          </a:p>
          <a:p>
            <a:pPr marL="0" indent="0">
              <a:buFontTx/>
              <a:buNone/>
              <a:defRPr/>
            </a:pPr>
            <a:endParaRPr lang="en-US" sz="1000" dirty="0">
              <a:solidFill>
                <a:schemeClr val="tx1"/>
              </a:solidFill>
              <a:cs typeface="Times" panose="02020603050405020304" pitchFamily="18" charset="0"/>
            </a:endParaRPr>
          </a:p>
          <a:p>
            <a:pPr marL="0" indent="0">
              <a:buFontTx/>
              <a:buNone/>
              <a:defRPr/>
            </a:pPr>
            <a:r>
              <a:rPr lang="en-US" b="1" u="sng" dirty="0">
                <a:solidFill>
                  <a:schemeClr val="tx1"/>
                </a:solidFill>
              </a:rPr>
              <a:t>SCOTLAND</a:t>
            </a:r>
            <a:r>
              <a:rPr lang="en-US" dirty="0">
                <a:solidFill>
                  <a:schemeClr val="tx1"/>
                </a:solidFill>
              </a:rPr>
              <a:t>:</a:t>
            </a:r>
            <a:endParaRPr lang="en-CA" sz="1000" dirty="0">
              <a:solidFill>
                <a:schemeClr val="tx1"/>
              </a:solidFill>
            </a:endParaRPr>
          </a:p>
          <a:p>
            <a:pPr lvl="1" algn="just">
              <a:defRPr/>
            </a:pPr>
            <a:r>
              <a:rPr lang="en-US" i="0" dirty="0">
                <a:solidFill>
                  <a:schemeClr val="tx1"/>
                </a:solidFill>
                <a:latin typeface="+mn-lt"/>
              </a:rPr>
              <a:t>Minor Ailment Service (MAS) includes 22 minor ailments: acne, athlete’s foot, </a:t>
            </a:r>
            <a:r>
              <a:rPr lang="en-US" i="0" u="sng" dirty="0">
                <a:solidFill>
                  <a:schemeClr val="tx1"/>
                </a:solidFill>
                <a:latin typeface="+mn-lt"/>
              </a:rPr>
              <a:t>back ache</a:t>
            </a:r>
            <a:r>
              <a:rPr lang="en-US" i="0" dirty="0">
                <a:solidFill>
                  <a:schemeClr val="tx1"/>
                </a:solidFill>
                <a:latin typeface="+mn-lt"/>
              </a:rPr>
              <a:t>, </a:t>
            </a:r>
            <a:r>
              <a:rPr lang="en-US" i="0" u="sng" dirty="0">
                <a:solidFill>
                  <a:schemeClr val="tx1"/>
                </a:solidFill>
                <a:latin typeface="+mn-lt"/>
              </a:rPr>
              <a:t>cold sores</a:t>
            </a:r>
            <a:r>
              <a:rPr lang="en-US" i="0" dirty="0">
                <a:solidFill>
                  <a:schemeClr val="tx1"/>
                </a:solidFill>
                <a:latin typeface="+mn-lt"/>
              </a:rPr>
              <a:t>, constipation, </a:t>
            </a:r>
            <a:r>
              <a:rPr lang="en-US" i="0" u="sng" dirty="0">
                <a:solidFill>
                  <a:schemeClr val="tx1"/>
                </a:solidFill>
                <a:latin typeface="+mn-lt"/>
              </a:rPr>
              <a:t>cough</a:t>
            </a:r>
            <a:r>
              <a:rPr lang="en-US" i="0" dirty="0">
                <a:solidFill>
                  <a:schemeClr val="tx1"/>
                </a:solidFill>
                <a:latin typeface="+mn-lt"/>
              </a:rPr>
              <a:t>, </a:t>
            </a:r>
            <a:r>
              <a:rPr lang="en-US" i="0" u="sng" dirty="0">
                <a:solidFill>
                  <a:schemeClr val="tx1"/>
                </a:solidFill>
                <a:latin typeface="+mn-lt"/>
              </a:rPr>
              <a:t>diarrhea</a:t>
            </a:r>
            <a:r>
              <a:rPr lang="en-US" i="0" dirty="0">
                <a:solidFill>
                  <a:schemeClr val="tx1"/>
                </a:solidFill>
                <a:latin typeface="+mn-lt"/>
              </a:rPr>
              <a:t>, ear ache, eczema &amp; allergies, hemorrhoids (piles), hay fever, </a:t>
            </a:r>
            <a:r>
              <a:rPr lang="en-US" i="0" u="sng" dirty="0">
                <a:solidFill>
                  <a:schemeClr val="tx1"/>
                </a:solidFill>
                <a:latin typeface="+mn-lt"/>
              </a:rPr>
              <a:t>headache</a:t>
            </a:r>
            <a:r>
              <a:rPr lang="en-US" i="0" dirty="0">
                <a:solidFill>
                  <a:schemeClr val="tx1"/>
                </a:solidFill>
                <a:latin typeface="+mn-lt"/>
              </a:rPr>
              <a:t>, head lice, </a:t>
            </a:r>
            <a:r>
              <a:rPr lang="en-US" i="0" u="sng" dirty="0">
                <a:solidFill>
                  <a:schemeClr val="tx1"/>
                </a:solidFill>
                <a:latin typeface="+mn-lt"/>
              </a:rPr>
              <a:t>indigestion</a:t>
            </a:r>
            <a:r>
              <a:rPr lang="en-US" i="0" dirty="0">
                <a:solidFill>
                  <a:schemeClr val="tx1"/>
                </a:solidFill>
                <a:latin typeface="+mn-lt"/>
              </a:rPr>
              <a:t>, mouth ulcers, nasal congestion, </a:t>
            </a:r>
            <a:r>
              <a:rPr lang="en-US" i="0" u="sng" dirty="0">
                <a:solidFill>
                  <a:schemeClr val="tx1"/>
                </a:solidFill>
                <a:latin typeface="+mn-lt"/>
              </a:rPr>
              <a:t>pain</a:t>
            </a:r>
            <a:r>
              <a:rPr lang="en-US" i="0" dirty="0">
                <a:solidFill>
                  <a:schemeClr val="tx1"/>
                </a:solidFill>
                <a:latin typeface="+mn-lt"/>
              </a:rPr>
              <a:t>, </a:t>
            </a:r>
            <a:r>
              <a:rPr lang="en-US" i="0" u="sng" dirty="0">
                <a:solidFill>
                  <a:schemeClr val="tx1"/>
                </a:solidFill>
                <a:latin typeface="+mn-lt"/>
              </a:rPr>
              <a:t>period pain</a:t>
            </a:r>
            <a:r>
              <a:rPr lang="en-US" i="0" dirty="0">
                <a:solidFill>
                  <a:schemeClr val="tx1"/>
                </a:solidFill>
                <a:latin typeface="+mn-lt"/>
              </a:rPr>
              <a:t>, thrush, </a:t>
            </a:r>
            <a:r>
              <a:rPr lang="en-US" i="0" u="sng" dirty="0">
                <a:solidFill>
                  <a:schemeClr val="tx1"/>
                </a:solidFill>
                <a:latin typeface="+mn-lt"/>
              </a:rPr>
              <a:t>sore throat</a:t>
            </a:r>
            <a:r>
              <a:rPr lang="en-US" i="0" dirty="0">
                <a:solidFill>
                  <a:schemeClr val="tx1"/>
                </a:solidFill>
                <a:latin typeface="+mn-lt"/>
              </a:rPr>
              <a:t>, threadworms, warts &amp; verrucae. </a:t>
            </a:r>
          </a:p>
        </p:txBody>
      </p:sp>
      <p:sp>
        <p:nvSpPr>
          <p:cNvPr id="21508" name="TextBox 3"/>
          <p:cNvSpPr txBox="1">
            <a:spLocks noChangeArrowheads="1"/>
          </p:cNvSpPr>
          <p:nvPr/>
        </p:nvSpPr>
        <p:spPr bwMode="auto">
          <a:xfrm>
            <a:off x="533400" y="3128963"/>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3"/>
              </a:rPr>
              <a:t>http://www.scotland.gov.uk/Publications/2006/06/26102829/1</a:t>
            </a:r>
            <a:r>
              <a:rPr lang="en-CA" altLang="en-US" sz="1000" i="1" u="sng" dirty="0">
                <a:solidFill>
                  <a:schemeClr val="tx1"/>
                </a:solidFill>
              </a:rPr>
              <a:t> </a:t>
            </a:r>
          </a:p>
          <a:p>
            <a:pPr>
              <a:spcBef>
                <a:spcPct val="0"/>
              </a:spcBef>
              <a:buFontTx/>
              <a:buNone/>
            </a:pPr>
            <a:r>
              <a:rPr lang="en-CA" altLang="en-US" sz="1000" i="1" dirty="0">
                <a:solidFill>
                  <a:schemeClr val="tx1"/>
                </a:solidFill>
                <a:hlinkClick r:id="rId4"/>
              </a:rPr>
              <a:t>http://www.communitypharmacy.scot.nhs.uk/core_services/mas.html</a:t>
            </a:r>
            <a:r>
              <a:rPr lang="en-CA" altLang="en-US" sz="1000" i="1" dirty="0">
                <a:solidFill>
                  <a:schemeClr val="tx1"/>
                </a:solidFill>
              </a:rPr>
              <a:t> </a:t>
            </a:r>
          </a:p>
        </p:txBody>
      </p:sp>
      <p:pic>
        <p:nvPicPr>
          <p:cNvPr id="21509" name="Picture 8" descr="http://www.groundwateruk.org/pi/cache/cache_324_Image%202.bmp">
            <a:hlinkClick r:id="rId5" tooltip="Surface water flooding in Glasgow on 30 July 2002 &lt;br&gt; (Image courtesy of Glasgow City Council and Scottish Water © 2002)."/>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581400"/>
            <a:ext cx="35814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7"/>
          <p:cNvSpPr txBox="1">
            <a:spLocks noChangeArrowheads="1"/>
          </p:cNvSpPr>
          <p:nvPr/>
        </p:nvSpPr>
        <p:spPr bwMode="auto">
          <a:xfrm>
            <a:off x="2286000" y="5888831"/>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Scotland, Glasgow </a:t>
            </a:r>
            <a:r>
              <a:rPr lang="fr-FR" altLang="en-US" sz="1600" i="1" dirty="0" err="1">
                <a:solidFill>
                  <a:schemeClr val="tx1"/>
                </a:solidFill>
              </a:rPr>
              <a:t>floods</a:t>
            </a:r>
            <a:r>
              <a:rPr lang="fr-FR" altLang="en-US" sz="1600" i="1" dirty="0">
                <a:solidFill>
                  <a:schemeClr val="tx1"/>
                </a:solidFill>
              </a:rPr>
              <a:t>, 2002</a:t>
            </a:r>
          </a:p>
        </p:txBody>
      </p:sp>
      <p:pic>
        <p:nvPicPr>
          <p:cNvPr id="7" name="Picture 6" descr="P:\webinar\Confidentiality clause FI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00325" y="228600"/>
            <a:ext cx="3810000" cy="609600"/>
          </a:xfrm>
        </p:spPr>
        <p:txBody>
          <a:bodyPr/>
          <a:lstStyle/>
          <a:p>
            <a:pPr algn="ctr">
              <a:defRPr/>
            </a:pPr>
            <a:r>
              <a:rPr lang="en-US" sz="2400" dirty="0">
                <a:solidFill>
                  <a:schemeClr val="tx1"/>
                </a:solidFill>
              </a:rPr>
              <a:t>Antibiotics Prescribing</a:t>
            </a:r>
          </a:p>
        </p:txBody>
      </p:sp>
      <p:sp>
        <p:nvSpPr>
          <p:cNvPr id="22531" name="Content Placeholder 2"/>
          <p:cNvSpPr>
            <a:spLocks noGrp="1"/>
          </p:cNvSpPr>
          <p:nvPr>
            <p:ph idx="1"/>
          </p:nvPr>
        </p:nvSpPr>
        <p:spPr>
          <a:xfrm>
            <a:off x="544162" y="914400"/>
            <a:ext cx="8077200" cy="2514600"/>
          </a:xfrm>
        </p:spPr>
        <p:txBody>
          <a:bodyPr/>
          <a:lstStyle/>
          <a:p>
            <a:pPr marL="0" indent="0">
              <a:buFontTx/>
              <a:buNone/>
            </a:pPr>
            <a:r>
              <a:rPr lang="en-US" altLang="en-US" b="1" u="sng" dirty="0">
                <a:solidFill>
                  <a:schemeClr val="tx1"/>
                </a:solidFill>
              </a:rPr>
              <a:t>UNITED KINGDOM</a:t>
            </a:r>
            <a:r>
              <a:rPr lang="en-US" altLang="en-US" dirty="0">
                <a:solidFill>
                  <a:schemeClr val="tx1"/>
                </a:solidFill>
              </a:rPr>
              <a:t>:</a:t>
            </a:r>
            <a:endParaRPr lang="en-CA" altLang="en-US" sz="500" dirty="0">
              <a:solidFill>
                <a:schemeClr val="tx1"/>
              </a:solidFill>
            </a:endParaRPr>
          </a:p>
          <a:p>
            <a:pPr lvl="1"/>
            <a:r>
              <a:rPr lang="en-US" altLang="en-US" i="0" dirty="0" smtClean="0">
                <a:solidFill>
                  <a:schemeClr val="tx1"/>
                </a:solidFill>
                <a:latin typeface="+mn-lt"/>
              </a:rPr>
              <a:t>Pharmacist independent prescribers: any medicine for any medical condition within their competence, including some </a:t>
            </a:r>
            <a:r>
              <a:rPr lang="en-US" altLang="en-US" i="0" dirty="0" smtClean="0">
                <a:solidFill>
                  <a:schemeClr val="tx1"/>
                </a:solidFill>
                <a:latin typeface="+mn-lt"/>
                <a:hlinkClick r:id="rId3" action="ppaction://hlinkfile"/>
              </a:rPr>
              <a:t>controlled medicines</a:t>
            </a:r>
            <a:r>
              <a:rPr lang="en-US" altLang="en-US" i="0" dirty="0" smtClean="0">
                <a:solidFill>
                  <a:schemeClr val="tx1"/>
                </a:solidFill>
                <a:latin typeface="+mn-lt"/>
              </a:rPr>
              <a:t> (except diamorphine, cocaine, and </a:t>
            </a:r>
            <a:r>
              <a:rPr lang="en-US" altLang="en-US" i="0" dirty="0" err="1" smtClean="0">
                <a:solidFill>
                  <a:schemeClr val="tx1"/>
                </a:solidFill>
                <a:latin typeface="+mn-lt"/>
              </a:rPr>
              <a:t>dipipanone</a:t>
            </a:r>
            <a:r>
              <a:rPr lang="en-US" altLang="en-US" i="0" dirty="0" smtClean="0">
                <a:solidFill>
                  <a:schemeClr val="tx1"/>
                </a:solidFill>
                <a:latin typeface="+mn-lt"/>
              </a:rPr>
              <a:t> for the treatment of addiction).</a:t>
            </a:r>
          </a:p>
          <a:p>
            <a:pPr lvl="1"/>
            <a:r>
              <a:rPr lang="en-US" altLang="en-US" i="0" dirty="0" smtClean="0">
                <a:solidFill>
                  <a:schemeClr val="tx1"/>
                </a:solidFill>
                <a:latin typeface="+mn-lt"/>
              </a:rPr>
              <a:t>Pharmacist supplementary prescribers: work with the independent prescriber to fulfill a clinical management plan.</a:t>
            </a:r>
            <a:endParaRPr lang="en-US" altLang="en-US" i="0" dirty="0">
              <a:solidFill>
                <a:schemeClr val="tx1"/>
              </a:solidFill>
              <a:latin typeface="+mn-lt"/>
            </a:endParaRPr>
          </a:p>
        </p:txBody>
      </p:sp>
      <p:sp>
        <p:nvSpPr>
          <p:cNvPr id="22532"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BF2369DF-539D-4D0B-8D9C-FCCFAD8B114F}" type="slidenum">
              <a:rPr lang="en-US" altLang="en-US" sz="900" smtClean="0">
                <a:solidFill>
                  <a:srgbClr val="8C8E8E"/>
                </a:solidFill>
              </a:rPr>
              <a:pPr>
                <a:spcBef>
                  <a:spcPct val="0"/>
                </a:spcBef>
                <a:buFontTx/>
                <a:buNone/>
              </a:pPr>
              <a:t>21</a:t>
            </a:fld>
            <a:endParaRPr lang="en-US" altLang="en-US" sz="1400">
              <a:solidFill>
                <a:schemeClr val="tx1"/>
              </a:solidFill>
            </a:endParaRPr>
          </a:p>
        </p:txBody>
      </p:sp>
      <p:sp>
        <p:nvSpPr>
          <p:cNvPr id="22533" name="TextBox 3"/>
          <p:cNvSpPr txBox="1">
            <a:spLocks noChangeArrowheads="1"/>
          </p:cNvSpPr>
          <p:nvPr/>
        </p:nvSpPr>
        <p:spPr bwMode="auto">
          <a:xfrm>
            <a:off x="762000" y="3274218"/>
            <a:ext cx="3657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1000" i="1" u="sng" dirty="0">
                <a:solidFill>
                  <a:schemeClr val="tx1"/>
                </a:solidFill>
                <a:hlinkClick r:id="rId4"/>
              </a:rPr>
              <a:t>http://www.nhs.uk/chq/Pages/1629.aspx?CategoryID=68&amp;</a:t>
            </a:r>
            <a:r>
              <a:rPr lang="en-US" altLang="en-US" sz="1000" i="1" u="sng" dirty="0">
                <a:solidFill>
                  <a:schemeClr val="tx1"/>
                </a:solidFill>
              </a:rPr>
              <a:t> </a:t>
            </a:r>
          </a:p>
        </p:txBody>
      </p:sp>
      <p:pic>
        <p:nvPicPr>
          <p:cNvPr id="22534" name="Picture 7" descr="Swept by storm Kyrill">
            <a:hlinkClick r:id="rId5" tooltip="Swept by the wind"/>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714750"/>
            <a:ext cx="3276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5"/>
          <p:cNvSpPr txBox="1">
            <a:spLocks noChangeArrowheads="1"/>
          </p:cNvSpPr>
          <p:nvPr/>
        </p:nvSpPr>
        <p:spPr bwMode="auto">
          <a:xfrm>
            <a:off x="2209800" y="6248400"/>
            <a:ext cx="33702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United </a:t>
            </a:r>
            <a:r>
              <a:rPr lang="fr-FR" altLang="en-US" sz="1600" i="1" dirty="0" err="1">
                <a:solidFill>
                  <a:schemeClr val="tx1"/>
                </a:solidFill>
              </a:rPr>
              <a:t>Kingdom</a:t>
            </a:r>
            <a:r>
              <a:rPr lang="fr-FR" altLang="en-US" sz="1600" i="1" dirty="0">
                <a:solidFill>
                  <a:schemeClr val="tx1"/>
                </a:solidFill>
              </a:rPr>
              <a:t>, Storm </a:t>
            </a:r>
            <a:r>
              <a:rPr lang="fr-FR" altLang="en-US" sz="1600" i="1" dirty="0" err="1">
                <a:solidFill>
                  <a:schemeClr val="tx1"/>
                </a:solidFill>
              </a:rPr>
              <a:t>Kyrill</a:t>
            </a:r>
            <a:r>
              <a:rPr lang="fr-FR" altLang="en-US" sz="1600" i="1" dirty="0">
                <a:solidFill>
                  <a:schemeClr val="tx1"/>
                </a:solidFill>
              </a:rPr>
              <a:t>, 2007</a:t>
            </a:r>
          </a:p>
        </p:txBody>
      </p:sp>
      <p:pic>
        <p:nvPicPr>
          <p:cNvPr id="8" name="Picture 7" descr="P:\webinar\Confidentiality clause FI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7C24C07E-599E-4A64-AD7C-53F380A42C2C}" type="slidenum">
              <a:rPr lang="en-US" altLang="en-US" sz="900" smtClean="0">
                <a:solidFill>
                  <a:srgbClr val="8C8E8E"/>
                </a:solidFill>
              </a:rPr>
              <a:pPr>
                <a:spcBef>
                  <a:spcPct val="0"/>
                </a:spcBef>
                <a:buFontTx/>
                <a:buNone/>
              </a:pPr>
              <a:t>22</a:t>
            </a:fld>
            <a:endParaRPr lang="en-US" altLang="en-US" sz="1400">
              <a:solidFill>
                <a:schemeClr val="tx1"/>
              </a:solidFill>
            </a:endParaRPr>
          </a:p>
        </p:txBody>
      </p:sp>
      <p:sp>
        <p:nvSpPr>
          <p:cNvPr id="5" name="Title 1"/>
          <p:cNvSpPr>
            <a:spLocks noGrp="1"/>
          </p:cNvSpPr>
          <p:nvPr>
            <p:ph type="title"/>
          </p:nvPr>
        </p:nvSpPr>
        <p:spPr>
          <a:xfrm>
            <a:off x="438150" y="1864518"/>
            <a:ext cx="8572500" cy="609600"/>
          </a:xfrm>
        </p:spPr>
        <p:txBody>
          <a:bodyPr/>
          <a:lstStyle/>
          <a:p>
            <a:pPr>
              <a:defRPr/>
            </a:pPr>
            <a:r>
              <a:rPr lang="fr-FR" dirty="0"/>
              <a:t>1) PHARMACISTS PRESCRIBING &amp; DISPENSING</a:t>
            </a:r>
          </a:p>
        </p:txBody>
      </p:sp>
      <p:sp>
        <p:nvSpPr>
          <p:cNvPr id="6" name="TextBox 4"/>
          <p:cNvSpPr txBox="1">
            <a:spLocks noChangeArrowheads="1"/>
          </p:cNvSpPr>
          <p:nvPr/>
        </p:nvSpPr>
        <p:spPr bwMode="auto">
          <a:xfrm>
            <a:off x="990600" y="2412206"/>
            <a:ext cx="7467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800100" indent="-342900">
              <a:spcBef>
                <a:spcPct val="20000"/>
              </a:spcBef>
              <a:buChar char="–"/>
              <a:defRPr sz="20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startAt="3"/>
              <a:defRPr/>
            </a:pPr>
            <a:r>
              <a:rPr lang="en-CA" altLang="en-US" dirty="0">
                <a:latin typeface="+mn-lt"/>
              </a:rPr>
              <a:t>Initiating prescriptions for specific conditions</a:t>
            </a:r>
          </a:p>
          <a:p>
            <a:pPr lvl="2">
              <a:buFontTx/>
              <a:buAutoNum type="romanLcPeriod"/>
              <a:defRPr/>
            </a:pPr>
            <a:r>
              <a:rPr lang="en-CA" altLang="en-US" sz="2000" dirty="0">
                <a:solidFill>
                  <a:schemeClr val="bg1">
                    <a:lumMod val="75000"/>
                  </a:schemeClr>
                </a:solidFill>
              </a:rPr>
              <a:t>Independently</a:t>
            </a:r>
          </a:p>
          <a:p>
            <a:pPr lvl="2">
              <a:buFontTx/>
              <a:buAutoNum type="romanLcPeriod"/>
              <a:defRPr/>
            </a:pPr>
            <a:r>
              <a:rPr lang="en-CA" altLang="en-US" sz="2000" dirty="0"/>
              <a:t>In a collaborative setting</a:t>
            </a:r>
          </a:p>
          <a:p>
            <a:pPr lvl="2">
              <a:buFontTx/>
              <a:buAutoNum type="romanLcPeriod"/>
              <a:defRPr/>
            </a:pPr>
            <a:r>
              <a:rPr lang="en-CA" altLang="en-US" sz="2000" dirty="0">
                <a:solidFill>
                  <a:schemeClr val="bg1">
                    <a:lumMod val="75000"/>
                  </a:schemeClr>
                </a:solidFill>
              </a:rPr>
              <a:t>Through indirect physician directives &amp; credentialing</a:t>
            </a: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227012"/>
            <a:ext cx="7772400" cy="3482975"/>
          </a:xfrm>
        </p:spPr>
        <p:txBody>
          <a:bodyPr/>
          <a:lstStyle/>
          <a:p>
            <a:pPr marL="0" indent="0">
              <a:buFontTx/>
              <a:buNone/>
              <a:defRPr/>
            </a:pPr>
            <a:r>
              <a:rPr lang="en-US" altLang="en-US" b="1" u="sng" dirty="0">
                <a:solidFill>
                  <a:schemeClr val="tx1"/>
                </a:solidFill>
              </a:rPr>
              <a:t>USA</a:t>
            </a:r>
            <a:r>
              <a:rPr lang="en-US" altLang="en-US" dirty="0">
                <a:solidFill>
                  <a:schemeClr val="tx1"/>
                </a:solidFill>
              </a:rPr>
              <a:t>: </a:t>
            </a:r>
          </a:p>
          <a:p>
            <a:pPr>
              <a:defRPr/>
            </a:pPr>
            <a:r>
              <a:rPr lang="en-US" altLang="en-US" dirty="0">
                <a:solidFill>
                  <a:schemeClr val="tx1"/>
                </a:solidFill>
              </a:rPr>
              <a:t>Collaborative Practice Agreements (CPA)</a:t>
            </a:r>
            <a:endParaRPr lang="en-CA" altLang="en-US" sz="500" dirty="0">
              <a:solidFill>
                <a:schemeClr val="tx1"/>
              </a:solidFill>
            </a:endParaRPr>
          </a:p>
          <a:p>
            <a:pPr marL="457200" lvl="1" indent="0">
              <a:defRPr/>
            </a:pPr>
            <a:r>
              <a:rPr lang="en-US" altLang="en-US" i="0" dirty="0">
                <a:solidFill>
                  <a:schemeClr val="tx1"/>
                </a:solidFill>
                <a:latin typeface="+mn-lt"/>
              </a:rPr>
              <a:t> CPAs define certain patient care functions that a pharmacist can autonomously provide under specified situations and conditions, including:</a:t>
            </a:r>
          </a:p>
          <a:p>
            <a:pPr marL="457200" lvl="1" indent="0">
              <a:defRPr/>
            </a:pPr>
            <a:endParaRPr lang="en-US" altLang="en-US" sz="1000" i="0" dirty="0">
              <a:solidFill>
                <a:schemeClr val="tx1"/>
              </a:solidFill>
              <a:latin typeface="+mn-lt"/>
            </a:endParaRPr>
          </a:p>
          <a:p>
            <a:pPr marL="1257300" lvl="2" indent="-342900">
              <a:buFontTx/>
              <a:buAutoNum type="alphaLcParenR"/>
              <a:defRPr/>
            </a:pPr>
            <a:r>
              <a:rPr lang="en-US" altLang="en-US" sz="1700" dirty="0">
                <a:solidFill>
                  <a:schemeClr val="tx1"/>
                </a:solidFill>
              </a:rPr>
              <a:t>Collaborative drug therapy management (CDTM)</a:t>
            </a:r>
          </a:p>
          <a:p>
            <a:pPr marL="1257300" lvl="2" indent="-342900">
              <a:buFontTx/>
              <a:buAutoNum type="alphaLcParenR"/>
              <a:defRPr/>
            </a:pPr>
            <a:r>
              <a:rPr lang="en-US" altLang="en-US" sz="1700" dirty="0">
                <a:solidFill>
                  <a:schemeClr val="tx1"/>
                </a:solidFill>
              </a:rPr>
              <a:t>Pharmaceutical care</a:t>
            </a:r>
          </a:p>
          <a:p>
            <a:pPr marL="1257300" lvl="2" indent="-342900">
              <a:buFontTx/>
              <a:buAutoNum type="alphaLcParenR"/>
              <a:defRPr/>
            </a:pPr>
            <a:r>
              <a:rPr lang="en-US" altLang="en-US" sz="1700" dirty="0">
                <a:solidFill>
                  <a:schemeClr val="tx1"/>
                </a:solidFill>
              </a:rPr>
              <a:t>Medication therapy management (MTM)</a:t>
            </a:r>
          </a:p>
        </p:txBody>
      </p:sp>
      <p:sp>
        <p:nvSpPr>
          <p:cNvPr id="24579"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E143D4F0-23E2-459F-BA84-4EFA2302AE25}" type="slidenum">
              <a:rPr lang="en-US" altLang="en-US" sz="900" smtClean="0">
                <a:solidFill>
                  <a:srgbClr val="8C8E8E"/>
                </a:solidFill>
              </a:rPr>
              <a:pPr>
                <a:spcBef>
                  <a:spcPct val="0"/>
                </a:spcBef>
                <a:buFontTx/>
                <a:buNone/>
              </a:pPr>
              <a:t>23</a:t>
            </a:fld>
            <a:endParaRPr lang="en-US" altLang="en-US" sz="1400">
              <a:solidFill>
                <a:schemeClr val="tx1"/>
              </a:solidFill>
            </a:endParaRPr>
          </a:p>
        </p:txBody>
      </p:sp>
      <p:sp>
        <p:nvSpPr>
          <p:cNvPr id="24580" name="TextBox 3"/>
          <p:cNvSpPr txBox="1">
            <a:spLocks noChangeArrowheads="1"/>
          </p:cNvSpPr>
          <p:nvPr/>
        </p:nvSpPr>
        <p:spPr bwMode="auto">
          <a:xfrm>
            <a:off x="609600" y="3200400"/>
            <a:ext cx="449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1000" i="1" u="sng" dirty="0">
                <a:solidFill>
                  <a:schemeClr val="tx1"/>
                </a:solidFill>
                <a:hlinkClick r:id="rId3"/>
              </a:rPr>
              <a:t>http://www.aphafoundation.org/collaborative-practice-agreements</a:t>
            </a:r>
            <a:r>
              <a:rPr lang="en-US" altLang="en-US" sz="1000" i="1" u="sng" dirty="0">
                <a:solidFill>
                  <a:schemeClr val="tx1"/>
                </a:solidFill>
              </a:rPr>
              <a:t> </a:t>
            </a:r>
          </a:p>
          <a:p>
            <a:pPr>
              <a:spcBef>
                <a:spcPct val="0"/>
              </a:spcBef>
              <a:buFontTx/>
              <a:buNone/>
            </a:pPr>
            <a:r>
              <a:rPr lang="en-US" altLang="en-US" sz="1000" i="1" u="sng" dirty="0">
                <a:solidFill>
                  <a:schemeClr val="tx1"/>
                </a:solidFill>
                <a:hlinkClick r:id="rId4"/>
              </a:rPr>
              <a:t>http://www.cdc.gov/dhdsp/pubs/docs/Translational_Tools_Pharmacists.pdf</a:t>
            </a:r>
            <a:r>
              <a:rPr lang="en-US" altLang="en-US" sz="1000" i="1" u="sng" dirty="0">
                <a:solidFill>
                  <a:schemeClr val="tx1"/>
                </a:solidFill>
              </a:rPr>
              <a:t> </a:t>
            </a:r>
          </a:p>
          <a:p>
            <a:pPr>
              <a:spcBef>
                <a:spcPct val="0"/>
              </a:spcBef>
              <a:buFontTx/>
              <a:buNone/>
            </a:pPr>
            <a:r>
              <a:rPr lang="en-US" altLang="en-US" sz="1000" i="1" u="sng" dirty="0">
                <a:solidFill>
                  <a:schemeClr val="tx1"/>
                </a:solidFill>
                <a:hlinkClick r:id="rId5"/>
              </a:rPr>
              <a:t>http://www.sciencedirect.com/science/article/pii/S1551741105001312#</a:t>
            </a:r>
            <a:r>
              <a:rPr lang="en-US" altLang="en-US" sz="1000" i="1" u="sng" dirty="0">
                <a:solidFill>
                  <a:schemeClr val="tx1"/>
                </a:solidFill>
              </a:rPr>
              <a:t> </a:t>
            </a:r>
          </a:p>
          <a:p>
            <a:pPr>
              <a:spcBef>
                <a:spcPct val="0"/>
              </a:spcBef>
              <a:buFontTx/>
              <a:buNone/>
            </a:pPr>
            <a:r>
              <a:rPr lang="en-CA" altLang="en-US" sz="1000" i="1" u="sng" dirty="0">
                <a:solidFill>
                  <a:schemeClr val="tx1"/>
                </a:solidFill>
                <a:hlinkClick r:id="rId6"/>
              </a:rPr>
              <a:t>http://www.cdc.gov/dhdsp/pubs/docs/Pharmacist_State_Law.PDF</a:t>
            </a:r>
            <a:r>
              <a:rPr lang="en-CA" altLang="en-US" sz="1000" i="1" u="sng" dirty="0">
                <a:solidFill>
                  <a:schemeClr val="tx1"/>
                </a:solidFill>
              </a:rPr>
              <a:t> </a:t>
            </a:r>
          </a:p>
        </p:txBody>
      </p:sp>
      <p:sp>
        <p:nvSpPr>
          <p:cNvPr id="24581" name="TextBox 7"/>
          <p:cNvSpPr txBox="1">
            <a:spLocks noChangeArrowheads="1"/>
          </p:cNvSpPr>
          <p:nvPr/>
        </p:nvSpPr>
        <p:spPr bwMode="auto">
          <a:xfrm>
            <a:off x="2269331" y="6057900"/>
            <a:ext cx="30646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United States </a:t>
            </a:r>
            <a:r>
              <a:rPr lang="fr-FR" altLang="en-US" sz="1600" i="1" dirty="0" err="1">
                <a:solidFill>
                  <a:schemeClr val="tx1"/>
                </a:solidFill>
              </a:rPr>
              <a:t>Military</a:t>
            </a:r>
            <a:r>
              <a:rPr lang="fr-FR" altLang="en-US" sz="1600" i="1" dirty="0">
                <a:solidFill>
                  <a:schemeClr val="tx1"/>
                </a:solidFill>
              </a:rPr>
              <a:t>, Haïti </a:t>
            </a:r>
            <a:r>
              <a:rPr lang="fr-FR" altLang="en-US" sz="1600" i="1" dirty="0" err="1">
                <a:solidFill>
                  <a:schemeClr val="tx1"/>
                </a:solidFill>
              </a:rPr>
              <a:t>earthquake</a:t>
            </a:r>
            <a:r>
              <a:rPr lang="fr-FR" altLang="en-US" sz="1600" i="1" dirty="0">
                <a:solidFill>
                  <a:schemeClr val="tx1"/>
                </a:solidFill>
              </a:rPr>
              <a:t> relief, 2010</a:t>
            </a:r>
          </a:p>
        </p:txBody>
      </p:sp>
      <p:pic>
        <p:nvPicPr>
          <p:cNvPr id="24582" name="Picture 8" descr="http://www.blogcdn.com/www.politicsdaily.com/media/2010/01/haiti-relie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114800"/>
            <a:ext cx="2895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webinar\Confidentiality clause FIP.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3781580E-8E3D-48F1-821D-8DCEA57576C7}" type="slidenum">
              <a:rPr lang="en-US" altLang="en-US" sz="900" smtClean="0">
                <a:solidFill>
                  <a:srgbClr val="8C8E8E"/>
                </a:solidFill>
              </a:rPr>
              <a:pPr>
                <a:spcBef>
                  <a:spcPct val="0"/>
                </a:spcBef>
                <a:buFontTx/>
                <a:buNone/>
              </a:pPr>
              <a:t>24</a:t>
            </a:fld>
            <a:endParaRPr lang="en-US" altLang="en-US" sz="1400">
              <a:solidFill>
                <a:schemeClr val="tx1"/>
              </a:solidFill>
            </a:endParaRPr>
          </a:p>
        </p:txBody>
      </p:sp>
      <p:sp>
        <p:nvSpPr>
          <p:cNvPr id="5" name="TextBox 4"/>
          <p:cNvSpPr txBox="1">
            <a:spLocks noChangeArrowheads="1"/>
          </p:cNvSpPr>
          <p:nvPr/>
        </p:nvSpPr>
        <p:spPr bwMode="auto">
          <a:xfrm>
            <a:off x="1066800" y="3200400"/>
            <a:ext cx="7467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800100" indent="-342900">
              <a:spcBef>
                <a:spcPct val="20000"/>
              </a:spcBef>
              <a:buChar char="–"/>
              <a:defRPr sz="20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startAt="3"/>
              <a:defRPr/>
            </a:pPr>
            <a:r>
              <a:rPr lang="en-CA" altLang="en-US" dirty="0">
                <a:latin typeface="+mn-lt"/>
              </a:rPr>
              <a:t>Initiating prescriptions for specific conditions</a:t>
            </a:r>
          </a:p>
          <a:p>
            <a:pPr lvl="2">
              <a:buFontTx/>
              <a:buAutoNum type="romanLcPeriod"/>
              <a:defRPr/>
            </a:pPr>
            <a:r>
              <a:rPr lang="en-CA" altLang="en-US" sz="2000" dirty="0">
                <a:solidFill>
                  <a:schemeClr val="bg1">
                    <a:lumMod val="75000"/>
                  </a:schemeClr>
                </a:solidFill>
              </a:rPr>
              <a:t>Independently</a:t>
            </a:r>
          </a:p>
          <a:p>
            <a:pPr lvl="2">
              <a:buFontTx/>
              <a:buAutoNum type="romanLcPeriod"/>
              <a:defRPr/>
            </a:pPr>
            <a:r>
              <a:rPr lang="en-CA" altLang="en-US" sz="2000" dirty="0">
                <a:solidFill>
                  <a:schemeClr val="bg1">
                    <a:lumMod val="75000"/>
                  </a:schemeClr>
                </a:solidFill>
              </a:rPr>
              <a:t>In a collaborative setting</a:t>
            </a:r>
          </a:p>
          <a:p>
            <a:pPr lvl="2">
              <a:buFontTx/>
              <a:buAutoNum type="romanLcPeriod"/>
              <a:defRPr/>
            </a:pPr>
            <a:r>
              <a:rPr lang="en-CA" altLang="en-US" sz="2000" dirty="0"/>
              <a:t>Through indirect physician directives &amp; credentialing</a:t>
            </a:r>
          </a:p>
        </p:txBody>
      </p:sp>
      <p:sp>
        <p:nvSpPr>
          <p:cNvPr id="6" name="Title 1"/>
          <p:cNvSpPr>
            <a:spLocks noGrp="1"/>
          </p:cNvSpPr>
          <p:nvPr>
            <p:ph type="title"/>
          </p:nvPr>
        </p:nvSpPr>
        <p:spPr>
          <a:xfrm>
            <a:off x="381000" y="2590800"/>
            <a:ext cx="8572500" cy="609600"/>
          </a:xfrm>
        </p:spPr>
        <p:txBody>
          <a:bodyPr/>
          <a:lstStyle/>
          <a:p>
            <a:pPr>
              <a:defRPr/>
            </a:pPr>
            <a:r>
              <a:rPr lang="fr-FR" dirty="0"/>
              <a:t>1) PHARMACISTS PRESCRIBING &amp; DISPENSING</a:t>
            </a: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7772400" cy="3149600"/>
          </a:xfrm>
        </p:spPr>
        <p:txBody>
          <a:bodyPr/>
          <a:lstStyle/>
          <a:p>
            <a:pPr marL="0" indent="0">
              <a:buFontTx/>
              <a:buNone/>
              <a:defRPr/>
            </a:pPr>
            <a:r>
              <a:rPr lang="en-US" b="1" u="sng" dirty="0">
                <a:solidFill>
                  <a:schemeClr val="tx1"/>
                </a:solidFill>
              </a:rPr>
              <a:t>CANADA</a:t>
            </a:r>
            <a:r>
              <a:rPr lang="en-US" dirty="0">
                <a:solidFill>
                  <a:schemeClr val="tx1"/>
                </a:solidFill>
              </a:rPr>
              <a:t>:</a:t>
            </a:r>
            <a:endParaRPr lang="en-CA" sz="1000" dirty="0">
              <a:solidFill>
                <a:schemeClr val="tx1"/>
              </a:solidFill>
            </a:endParaRPr>
          </a:p>
          <a:p>
            <a:pPr>
              <a:buFont typeface="Arial" panose="020B0604020202020204" pitchFamily="34" charset="0"/>
              <a:buChar char="•"/>
              <a:defRPr/>
            </a:pPr>
            <a:r>
              <a:rPr lang="en-US" dirty="0">
                <a:solidFill>
                  <a:schemeClr val="tx1"/>
                </a:solidFill>
              </a:rPr>
              <a:t>Medical Directives </a:t>
            </a:r>
            <a:r>
              <a:rPr lang="en-CA" dirty="0">
                <a:solidFill>
                  <a:schemeClr val="tx1"/>
                </a:solidFill>
              </a:rPr>
              <a:t>(Ontario)</a:t>
            </a:r>
            <a:endParaRPr lang="en-US" dirty="0">
              <a:solidFill>
                <a:schemeClr val="tx1"/>
              </a:solidFill>
            </a:endParaRPr>
          </a:p>
          <a:p>
            <a:pPr>
              <a:buFont typeface="Arial" panose="020B0604020202020204" pitchFamily="34" charset="0"/>
              <a:buChar char="•"/>
              <a:defRPr/>
            </a:pPr>
            <a:r>
              <a:rPr lang="en-US" dirty="0">
                <a:solidFill>
                  <a:schemeClr val="tx1"/>
                </a:solidFill>
              </a:rPr>
              <a:t>Collective Prescriptions </a:t>
            </a:r>
            <a:r>
              <a:rPr lang="en-CA" dirty="0">
                <a:solidFill>
                  <a:schemeClr val="tx1"/>
                </a:solidFill>
              </a:rPr>
              <a:t>(Québec)</a:t>
            </a:r>
          </a:p>
          <a:p>
            <a:pPr lvl="1">
              <a:defRPr/>
            </a:pPr>
            <a:r>
              <a:rPr lang="en-US" sz="1800" i="0" dirty="0">
                <a:solidFill>
                  <a:schemeClr val="tx1"/>
                </a:solidFill>
                <a:latin typeface="+mn-lt"/>
              </a:rPr>
              <a:t>A written order to perform a controlled act for patients who meet the criteria set out in the medical directive.</a:t>
            </a:r>
          </a:p>
          <a:p>
            <a:pPr lvl="1">
              <a:defRPr/>
            </a:pPr>
            <a:r>
              <a:rPr lang="en-US" sz="1800" i="0" dirty="0">
                <a:solidFill>
                  <a:schemeClr val="tx1"/>
                </a:solidFill>
                <a:latin typeface="+mn-lt"/>
              </a:rPr>
              <a:t>A medical directive can order a procedure under specific conditions without a direct patient assessment by the authorizer.</a:t>
            </a:r>
          </a:p>
          <a:p>
            <a:pPr lvl="1">
              <a:defRPr/>
            </a:pPr>
            <a:r>
              <a:rPr lang="en-US" sz="1800" i="0" dirty="0">
                <a:solidFill>
                  <a:schemeClr val="tx1"/>
                </a:solidFill>
                <a:latin typeface="+mn-lt"/>
              </a:rPr>
              <a:t>e.g. Authorizing a pharmacist to order INR testing for a patient receiving warfarin therapy.</a:t>
            </a:r>
          </a:p>
        </p:txBody>
      </p:sp>
      <p:sp>
        <p:nvSpPr>
          <p:cNvPr id="26627"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F1D3CE7F-43A5-4EC3-B7B5-16E8DD9AB1FD}" type="slidenum">
              <a:rPr lang="en-US" altLang="en-US" sz="900" smtClean="0">
                <a:solidFill>
                  <a:srgbClr val="8C8E8E"/>
                </a:solidFill>
              </a:rPr>
              <a:pPr>
                <a:spcBef>
                  <a:spcPct val="0"/>
                </a:spcBef>
                <a:buFontTx/>
                <a:buNone/>
              </a:pPr>
              <a:t>25</a:t>
            </a:fld>
            <a:endParaRPr lang="en-US" altLang="en-US" sz="1400">
              <a:solidFill>
                <a:schemeClr val="tx1"/>
              </a:solidFill>
            </a:endParaRPr>
          </a:p>
        </p:txBody>
      </p:sp>
      <p:sp>
        <p:nvSpPr>
          <p:cNvPr id="26628" name="TextBox 3"/>
          <p:cNvSpPr txBox="1">
            <a:spLocks noChangeArrowheads="1"/>
          </p:cNvSpPr>
          <p:nvPr/>
        </p:nvSpPr>
        <p:spPr bwMode="auto">
          <a:xfrm>
            <a:off x="1047750" y="3772693"/>
            <a:ext cx="518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3"/>
              </a:rPr>
              <a:t>http://www.ocpinfo.com/regulations-standards/policies-guidelines/medical-directives/</a:t>
            </a:r>
            <a:r>
              <a:rPr lang="en-CA" altLang="en-US" sz="1000" i="1" u="sng" dirty="0">
                <a:solidFill>
                  <a:schemeClr val="tx1"/>
                </a:solidFill>
              </a:rPr>
              <a:t> </a:t>
            </a:r>
          </a:p>
        </p:txBody>
      </p:sp>
      <p:sp>
        <p:nvSpPr>
          <p:cNvPr id="5" name="Title 1"/>
          <p:cNvSpPr>
            <a:spLocks noGrp="1"/>
          </p:cNvSpPr>
          <p:nvPr>
            <p:ph type="title"/>
          </p:nvPr>
        </p:nvSpPr>
        <p:spPr>
          <a:xfrm>
            <a:off x="2133600" y="228600"/>
            <a:ext cx="5029200" cy="609600"/>
          </a:xfrm>
        </p:spPr>
        <p:txBody>
          <a:bodyPr/>
          <a:lstStyle/>
          <a:p>
            <a:pPr algn="ctr">
              <a:defRPr/>
            </a:pPr>
            <a:r>
              <a:rPr lang="en-US" sz="2400" dirty="0">
                <a:solidFill>
                  <a:schemeClr val="tx1"/>
                </a:solidFill>
              </a:rPr>
              <a:t>Indirect Physician Directives</a:t>
            </a:r>
          </a:p>
        </p:txBody>
      </p:sp>
      <p:pic>
        <p:nvPicPr>
          <p:cNvPr id="26630" name="Picture 7" descr="http://www.collectionscanada.gc.ca/obj/002028/f1/nlc010697-v6.jpg?PHPSESSID=683bfoc032btd5ffrrun2qnt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14800"/>
            <a:ext cx="2971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5"/>
          <p:cNvSpPr txBox="1">
            <a:spLocks noChangeArrowheads="1"/>
          </p:cNvSpPr>
          <p:nvPr/>
        </p:nvSpPr>
        <p:spPr bwMode="auto">
          <a:xfrm>
            <a:off x="4419600" y="4800600"/>
            <a:ext cx="3810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Canada, Saguenay Québec flood, 1996</a:t>
            </a:r>
          </a:p>
        </p:txBody>
      </p:sp>
      <p:pic>
        <p:nvPicPr>
          <p:cNvPr id="8" name="Picture 7" descr="P:\webinar\Confidentiality clause FI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199" y="838200"/>
            <a:ext cx="8315325" cy="3733800"/>
          </a:xfrm>
        </p:spPr>
        <p:txBody>
          <a:bodyPr/>
          <a:lstStyle/>
          <a:p>
            <a:pPr marL="0" indent="0">
              <a:buFontTx/>
              <a:buNone/>
              <a:defRPr/>
            </a:pPr>
            <a:r>
              <a:rPr lang="en-US" b="1" u="sng" dirty="0">
                <a:solidFill>
                  <a:schemeClr val="tx1"/>
                </a:solidFill>
              </a:rPr>
              <a:t>NEW ZEALAND</a:t>
            </a:r>
            <a:r>
              <a:rPr lang="en-US" dirty="0">
                <a:solidFill>
                  <a:schemeClr val="tx1"/>
                </a:solidFill>
              </a:rPr>
              <a:t>:</a:t>
            </a:r>
            <a:endParaRPr lang="en-US" b="1" u="sng" dirty="0">
              <a:solidFill>
                <a:schemeClr val="tx1"/>
              </a:solidFill>
            </a:endParaRPr>
          </a:p>
          <a:p>
            <a:pPr>
              <a:buFont typeface="Arial" panose="020B0604020202020204" pitchFamily="34" charset="0"/>
              <a:buChar char="•"/>
              <a:defRPr/>
            </a:pPr>
            <a:r>
              <a:rPr lang="en-US" dirty="0">
                <a:solidFill>
                  <a:schemeClr val="tx1"/>
                </a:solidFill>
              </a:rPr>
              <a:t>Standing Order</a:t>
            </a:r>
          </a:p>
          <a:p>
            <a:pPr lvl="1">
              <a:defRPr/>
            </a:pPr>
            <a:r>
              <a:rPr lang="en-US" i="0" dirty="0">
                <a:solidFill>
                  <a:schemeClr val="tx1"/>
                </a:solidFill>
                <a:latin typeface="+mn-lt"/>
              </a:rPr>
              <a:t>A </a:t>
            </a:r>
            <a:r>
              <a:rPr lang="en-US" b="1" i="0" dirty="0">
                <a:solidFill>
                  <a:schemeClr val="tx1"/>
                </a:solidFill>
                <a:latin typeface="+mn-lt"/>
              </a:rPr>
              <a:t>written instruction </a:t>
            </a:r>
            <a:r>
              <a:rPr lang="en-US" i="0" dirty="0">
                <a:solidFill>
                  <a:schemeClr val="tx1"/>
                </a:solidFill>
                <a:latin typeface="+mn-lt"/>
              </a:rPr>
              <a:t>issued by a medical practitioner or dentist.</a:t>
            </a:r>
          </a:p>
          <a:p>
            <a:pPr marL="0" indent="0">
              <a:buFontTx/>
              <a:buNone/>
              <a:defRPr/>
            </a:pPr>
            <a:endParaRPr lang="en-CA" altLang="en-US" sz="2000" dirty="0">
              <a:solidFill>
                <a:schemeClr val="tx1"/>
              </a:solidFill>
            </a:endParaRPr>
          </a:p>
          <a:p>
            <a:pPr marL="0" indent="0">
              <a:buFontTx/>
              <a:buNone/>
              <a:defRPr/>
            </a:pPr>
            <a:r>
              <a:rPr lang="en-CA" altLang="en-US" b="1" u="sng" dirty="0">
                <a:solidFill>
                  <a:schemeClr val="tx1"/>
                </a:solidFill>
              </a:rPr>
              <a:t>USA</a:t>
            </a:r>
          </a:p>
          <a:p>
            <a:pPr marL="0" indent="0">
              <a:buFontTx/>
              <a:buNone/>
              <a:defRPr/>
            </a:pPr>
            <a:endParaRPr lang="en-CA" altLang="en-US" sz="500" dirty="0">
              <a:solidFill>
                <a:schemeClr val="tx1"/>
              </a:solidFill>
            </a:endParaRPr>
          </a:p>
          <a:p>
            <a:pPr>
              <a:defRPr/>
            </a:pPr>
            <a:r>
              <a:rPr lang="en-CA" altLang="en-US" dirty="0">
                <a:solidFill>
                  <a:schemeClr val="tx1"/>
                </a:solidFill>
              </a:rPr>
              <a:t>Standing </a:t>
            </a:r>
            <a:r>
              <a:rPr lang="en-CA" altLang="en-US" dirty="0" smtClean="0">
                <a:solidFill>
                  <a:schemeClr val="tx1"/>
                </a:solidFill>
              </a:rPr>
              <a:t>Order</a:t>
            </a:r>
            <a:endParaRPr lang="en-CA" altLang="en-US" dirty="0">
              <a:solidFill>
                <a:schemeClr val="tx1"/>
              </a:solidFill>
            </a:endParaRPr>
          </a:p>
          <a:p>
            <a:pPr>
              <a:defRPr/>
            </a:pPr>
            <a:endParaRPr lang="en-CA" altLang="en-US" sz="500" dirty="0">
              <a:solidFill>
                <a:schemeClr val="tx1"/>
              </a:solidFill>
            </a:endParaRPr>
          </a:p>
          <a:p>
            <a:pPr lvl="1">
              <a:defRPr/>
            </a:pPr>
            <a:r>
              <a:rPr lang="en-CA" altLang="en-US" i="0" dirty="0">
                <a:solidFill>
                  <a:schemeClr val="tx1"/>
                </a:solidFill>
                <a:latin typeface="+mn-lt"/>
              </a:rPr>
              <a:t>A</a:t>
            </a:r>
            <a:r>
              <a:rPr lang="en-US" altLang="en-US" i="0" dirty="0" err="1">
                <a:solidFill>
                  <a:schemeClr val="tx1"/>
                </a:solidFill>
                <a:latin typeface="+mn-lt"/>
              </a:rPr>
              <a:t>uthorize</a:t>
            </a:r>
            <a:r>
              <a:rPr lang="en-US" altLang="en-US" i="0" dirty="0">
                <a:solidFill>
                  <a:schemeClr val="tx1"/>
                </a:solidFill>
                <a:latin typeface="+mn-lt"/>
              </a:rPr>
              <a:t> pharmacists (and nurses) to administer vaccinations according to an institution- or physician-approved protocol without a physician's exam.</a:t>
            </a:r>
          </a:p>
        </p:txBody>
      </p:sp>
      <p:sp>
        <p:nvSpPr>
          <p:cNvPr id="27651"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C35DAE27-D7F5-4644-89BE-174751094B5A}" type="slidenum">
              <a:rPr lang="en-US" altLang="en-US" sz="900" smtClean="0">
                <a:solidFill>
                  <a:srgbClr val="8C8E8E"/>
                </a:solidFill>
              </a:rPr>
              <a:pPr>
                <a:spcBef>
                  <a:spcPct val="0"/>
                </a:spcBef>
                <a:buFontTx/>
                <a:buNone/>
              </a:pPr>
              <a:t>26</a:t>
            </a:fld>
            <a:endParaRPr lang="en-US" altLang="en-US" sz="1400">
              <a:solidFill>
                <a:schemeClr val="tx1"/>
              </a:solidFill>
            </a:endParaRPr>
          </a:p>
        </p:txBody>
      </p:sp>
      <p:sp>
        <p:nvSpPr>
          <p:cNvPr id="27652" name="TextBox 4"/>
          <p:cNvSpPr txBox="1">
            <a:spLocks noChangeArrowheads="1"/>
          </p:cNvSpPr>
          <p:nvPr/>
        </p:nvSpPr>
        <p:spPr bwMode="auto">
          <a:xfrm>
            <a:off x="800285" y="4343400"/>
            <a:ext cx="388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3"/>
              </a:rPr>
              <a:t>http://www.cdc.gov/mmwr/preview/mmwrhtml/rr4901a2.htm</a:t>
            </a:r>
            <a:r>
              <a:rPr lang="en-CA" altLang="en-US" sz="1000" i="1" u="sng" dirty="0">
                <a:solidFill>
                  <a:schemeClr val="tx1"/>
                </a:solidFill>
              </a:rPr>
              <a:t> </a:t>
            </a:r>
          </a:p>
        </p:txBody>
      </p:sp>
      <p:pic>
        <p:nvPicPr>
          <p:cNvPr id="27653" name="Picture 8" descr="DoD photo by Airman 1st Class Barry Loo, U.S. Air Force. (Released)">
            <a:hlinkClick r:id="rId4" tooltip="Army Capt. Nanette Gegontoca administers a vaccine to a Pakistani child at the Muslim Public School in Muzaffarabad, Pakistan, on Jan. 7, 2006. The Department of Defense is supporting the State Department by providing disaster relief supplies and services following the massive earthquake that struck Pakistan and parts of India and Afghanistan. Gegontoca is attached the 212th Mobile Army Surgical Hospital.  DoD photo by Airman 1st Class Barry Loo, U.S. Air Force. (Released) Click to view high resolution ima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724400"/>
            <a:ext cx="29845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8"/>
          <p:cNvSpPr txBox="1">
            <a:spLocks noChangeArrowheads="1"/>
          </p:cNvSpPr>
          <p:nvPr/>
        </p:nvSpPr>
        <p:spPr bwMode="auto">
          <a:xfrm>
            <a:off x="4419600" y="5208588"/>
            <a:ext cx="2209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United States </a:t>
            </a:r>
            <a:r>
              <a:rPr lang="fr-FR" altLang="en-US" sz="1600" i="1" dirty="0" err="1">
                <a:solidFill>
                  <a:schemeClr val="tx1"/>
                </a:solidFill>
              </a:rPr>
              <a:t>Military</a:t>
            </a:r>
            <a:r>
              <a:rPr lang="fr-FR" altLang="en-US" sz="1600" i="1" dirty="0">
                <a:solidFill>
                  <a:schemeClr val="tx1"/>
                </a:solidFill>
              </a:rPr>
              <a:t>, Pakistan </a:t>
            </a:r>
            <a:r>
              <a:rPr lang="fr-FR" altLang="en-US" sz="1600" i="1" dirty="0" err="1">
                <a:solidFill>
                  <a:schemeClr val="tx1"/>
                </a:solidFill>
              </a:rPr>
              <a:t>earthquake</a:t>
            </a:r>
            <a:r>
              <a:rPr lang="fr-FR" altLang="en-US" sz="1600" i="1" dirty="0">
                <a:solidFill>
                  <a:schemeClr val="tx1"/>
                </a:solidFill>
              </a:rPr>
              <a:t>, 2013</a:t>
            </a:r>
          </a:p>
        </p:txBody>
      </p:sp>
      <p:sp>
        <p:nvSpPr>
          <p:cNvPr id="27655" name="TextBox 3"/>
          <p:cNvSpPr txBox="1">
            <a:spLocks noChangeArrowheads="1"/>
          </p:cNvSpPr>
          <p:nvPr/>
        </p:nvSpPr>
        <p:spPr bwMode="auto">
          <a:xfrm>
            <a:off x="609600" y="1990726"/>
            <a:ext cx="601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1000" i="1" u="sng" dirty="0">
                <a:solidFill>
                  <a:schemeClr val="tx1"/>
                </a:solidFill>
                <a:hlinkClick r:id="rId6"/>
              </a:rPr>
              <a:t>http://www.health.govt.nz/system/files/documents/publications/standing-order-guidelines-june-2012.pdf</a:t>
            </a:r>
            <a:r>
              <a:rPr lang="en-US" altLang="en-US" sz="1000" i="1" u="sng" dirty="0">
                <a:solidFill>
                  <a:schemeClr val="tx1"/>
                </a:solidFill>
              </a:rPr>
              <a:t> </a:t>
            </a:r>
          </a:p>
          <a:p>
            <a:pPr>
              <a:spcBef>
                <a:spcPct val="0"/>
              </a:spcBef>
              <a:buFontTx/>
              <a:buNone/>
            </a:pPr>
            <a:r>
              <a:rPr lang="en-CA" altLang="en-US" sz="1000" dirty="0">
                <a:solidFill>
                  <a:schemeClr val="tx1"/>
                </a:solidFill>
                <a:hlinkClick r:id="rId7"/>
              </a:rPr>
              <a:t>http://www.legislation.govt.nz/regulation/public/2002/0373/10.0/DLM170131.html</a:t>
            </a:r>
            <a:r>
              <a:rPr lang="en-CA" altLang="en-US" sz="1000" dirty="0">
                <a:solidFill>
                  <a:schemeClr val="tx1"/>
                </a:solidFill>
              </a:rPr>
              <a:t> </a:t>
            </a:r>
          </a:p>
        </p:txBody>
      </p:sp>
      <p:sp>
        <p:nvSpPr>
          <p:cNvPr id="8" name="Title 1"/>
          <p:cNvSpPr>
            <a:spLocks noGrp="1"/>
          </p:cNvSpPr>
          <p:nvPr>
            <p:ph type="title"/>
          </p:nvPr>
        </p:nvSpPr>
        <p:spPr>
          <a:xfrm>
            <a:off x="1447985" y="228600"/>
            <a:ext cx="6477000" cy="609600"/>
          </a:xfrm>
        </p:spPr>
        <p:txBody>
          <a:bodyPr/>
          <a:lstStyle/>
          <a:p>
            <a:pPr algn="ctr">
              <a:defRPr/>
            </a:pPr>
            <a:r>
              <a:rPr lang="en-US" sz="2400" dirty="0">
                <a:solidFill>
                  <a:schemeClr val="tx1"/>
                </a:solidFill>
              </a:rPr>
              <a:t>Indirect Physician Directives (continued)</a:t>
            </a:r>
          </a:p>
        </p:txBody>
      </p:sp>
      <p:pic>
        <p:nvPicPr>
          <p:cNvPr id="9" name="Picture 8" descr="P:\webinar\Confidentiality clause FIP.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2209800" cy="609600"/>
          </a:xfrm>
        </p:spPr>
        <p:txBody>
          <a:bodyPr/>
          <a:lstStyle/>
          <a:p>
            <a:pPr algn="ctr">
              <a:defRPr/>
            </a:pPr>
            <a:r>
              <a:rPr lang="en-US" sz="2400" dirty="0">
                <a:solidFill>
                  <a:schemeClr val="tx1"/>
                </a:solidFill>
              </a:rPr>
              <a:t>Credentialing</a:t>
            </a:r>
          </a:p>
        </p:txBody>
      </p:sp>
      <p:sp>
        <p:nvSpPr>
          <p:cNvPr id="28675" name="Content Placeholder 2"/>
          <p:cNvSpPr>
            <a:spLocks noGrp="1"/>
          </p:cNvSpPr>
          <p:nvPr>
            <p:ph idx="1"/>
          </p:nvPr>
        </p:nvSpPr>
        <p:spPr>
          <a:xfrm>
            <a:off x="609600" y="790575"/>
            <a:ext cx="8001000" cy="2293938"/>
          </a:xfrm>
        </p:spPr>
        <p:txBody>
          <a:bodyPr/>
          <a:lstStyle/>
          <a:p>
            <a:pPr marL="0" indent="0">
              <a:buFontTx/>
              <a:buNone/>
              <a:defRPr/>
            </a:pPr>
            <a:r>
              <a:rPr lang="en-CA" altLang="en-US" b="1" u="sng" dirty="0">
                <a:solidFill>
                  <a:schemeClr val="tx1"/>
                </a:solidFill>
              </a:rPr>
              <a:t>USA</a:t>
            </a:r>
            <a:r>
              <a:rPr lang="en-CA" altLang="en-US" b="1" dirty="0">
                <a:solidFill>
                  <a:schemeClr val="tx1"/>
                </a:solidFill>
              </a:rPr>
              <a:t>: </a:t>
            </a:r>
          </a:p>
          <a:p>
            <a:pPr marL="0" indent="0">
              <a:buFontTx/>
              <a:buNone/>
              <a:defRPr/>
            </a:pPr>
            <a:r>
              <a:rPr lang="en-CA" altLang="en-US" dirty="0">
                <a:solidFill>
                  <a:schemeClr val="tx1"/>
                </a:solidFill>
              </a:rPr>
              <a:t>Council on Credentialing in Pharmacy (CCP)</a:t>
            </a:r>
            <a:endParaRPr lang="en-US" altLang="en-US" sz="500" dirty="0">
              <a:solidFill>
                <a:schemeClr val="tx1"/>
              </a:solidFill>
            </a:endParaRPr>
          </a:p>
          <a:p>
            <a:pPr lvl="1">
              <a:defRPr/>
            </a:pPr>
            <a:r>
              <a:rPr lang="en-US" altLang="en-US" b="1" i="0" dirty="0">
                <a:solidFill>
                  <a:schemeClr val="tx1"/>
                </a:solidFill>
                <a:latin typeface="+mn-lt"/>
              </a:rPr>
              <a:t>Credential</a:t>
            </a:r>
            <a:r>
              <a:rPr lang="en-US" altLang="en-US" i="0" dirty="0">
                <a:solidFill>
                  <a:schemeClr val="tx1"/>
                </a:solidFill>
                <a:latin typeface="+mn-lt"/>
              </a:rPr>
              <a:t>: Documented evidence of professional qualifications.</a:t>
            </a:r>
          </a:p>
          <a:p>
            <a:pPr lvl="1">
              <a:defRPr/>
            </a:pPr>
            <a:r>
              <a:rPr lang="en-US" altLang="en-US" i="0" dirty="0">
                <a:solidFill>
                  <a:schemeClr val="tx1"/>
                </a:solidFill>
                <a:latin typeface="+mn-lt"/>
              </a:rPr>
              <a:t>Includes professional education, licensure, formal post-licensure training, experience, and certification.</a:t>
            </a:r>
          </a:p>
          <a:p>
            <a:pPr marL="457200" lvl="1" indent="0">
              <a:buFontTx/>
              <a:buNone/>
              <a:defRPr/>
            </a:pPr>
            <a:endParaRPr lang="en-US" altLang="en-US" dirty="0"/>
          </a:p>
        </p:txBody>
      </p:sp>
      <p:sp>
        <p:nvSpPr>
          <p:cNvPr id="28676"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1452984F-735A-4A6F-9185-81811CFD5027}" type="slidenum">
              <a:rPr lang="en-US" altLang="en-US" sz="900" smtClean="0">
                <a:solidFill>
                  <a:srgbClr val="8C8E8E"/>
                </a:solidFill>
              </a:rPr>
              <a:pPr>
                <a:spcBef>
                  <a:spcPct val="0"/>
                </a:spcBef>
                <a:buFontTx/>
                <a:buNone/>
              </a:pPr>
              <a:t>27</a:t>
            </a:fld>
            <a:endParaRPr lang="en-US" altLang="en-US" sz="1400">
              <a:solidFill>
                <a:schemeClr val="tx1"/>
              </a:solidFill>
            </a:endParaRPr>
          </a:p>
        </p:txBody>
      </p:sp>
      <p:sp>
        <p:nvSpPr>
          <p:cNvPr id="28677" name="TextBox 5"/>
          <p:cNvSpPr txBox="1">
            <a:spLocks noChangeArrowheads="1"/>
          </p:cNvSpPr>
          <p:nvPr/>
        </p:nvSpPr>
        <p:spPr bwMode="auto">
          <a:xfrm>
            <a:off x="609600" y="29591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1000" i="1" u="sng" dirty="0">
                <a:solidFill>
                  <a:schemeClr val="tx1"/>
                </a:solidFill>
                <a:hlinkClick r:id="rId3"/>
              </a:rPr>
              <a:t>http://www.pharmacycredentialing.org/ </a:t>
            </a:r>
          </a:p>
          <a:p>
            <a:pPr>
              <a:spcBef>
                <a:spcPct val="0"/>
              </a:spcBef>
              <a:buFontTx/>
              <a:buNone/>
            </a:pPr>
            <a:r>
              <a:rPr lang="en-US" altLang="en-US" sz="1000" i="1" u="sng" dirty="0">
                <a:solidFill>
                  <a:schemeClr val="tx1"/>
                </a:solidFill>
                <a:hlinkClick r:id="rId3"/>
              </a:rPr>
              <a:t>http://www.accp.com/docs/positions/misc/Credentialing%20Framework%20for%20Pharmacists%20-%20</a:t>
            </a:r>
          </a:p>
          <a:p>
            <a:pPr>
              <a:spcBef>
                <a:spcPct val="0"/>
              </a:spcBef>
              <a:buFontTx/>
              <a:buNone/>
            </a:pPr>
            <a:r>
              <a:rPr lang="en-US" altLang="en-US" sz="1000" i="1" u="sng" dirty="0">
                <a:solidFill>
                  <a:schemeClr val="tx1"/>
                </a:solidFill>
                <a:hlinkClick r:id="rId3"/>
              </a:rPr>
              <a:t>Guiding%20Principles.pdf</a:t>
            </a:r>
            <a:r>
              <a:rPr lang="en-US" altLang="en-US" sz="1000" i="1" u="sng" dirty="0">
                <a:solidFill>
                  <a:schemeClr val="tx1"/>
                </a:solidFill>
              </a:rPr>
              <a:t> </a:t>
            </a:r>
          </a:p>
          <a:p>
            <a:pPr>
              <a:spcBef>
                <a:spcPct val="0"/>
              </a:spcBef>
              <a:buFontTx/>
              <a:buNone/>
            </a:pPr>
            <a:r>
              <a:rPr lang="en-CA" altLang="en-US" sz="1000" dirty="0">
                <a:solidFill>
                  <a:schemeClr val="tx1"/>
                </a:solidFill>
                <a:hlinkClick r:id="rId4"/>
              </a:rPr>
              <a:t>http://www.aacp.org/resources/education/Pages/CouncilonCredentialinginPharmacy(CCP).aspx</a:t>
            </a:r>
            <a:r>
              <a:rPr lang="en-CA" altLang="en-US" sz="1000" dirty="0">
                <a:solidFill>
                  <a:schemeClr val="tx1"/>
                </a:solidFill>
              </a:rPr>
              <a:t> </a:t>
            </a:r>
          </a:p>
        </p:txBody>
      </p:sp>
      <p:pic>
        <p:nvPicPr>
          <p:cNvPr id="28678" name="Picture 7" descr="http://upload.wikimedia.org/wikipedia/commons/thumb/2/23/US_marines_Typhoon_Haiyan_relief.jpg/220px-US_marines_Typhoon_Haiyan_relief.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24" y="4009438"/>
            <a:ext cx="3051175" cy="20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6"/>
          <p:cNvSpPr txBox="1">
            <a:spLocks noChangeArrowheads="1"/>
          </p:cNvSpPr>
          <p:nvPr/>
        </p:nvSpPr>
        <p:spPr bwMode="auto">
          <a:xfrm>
            <a:off x="2438400" y="6061075"/>
            <a:ext cx="247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U.S. Marines, Philippines </a:t>
            </a:r>
            <a:r>
              <a:rPr lang="fr-FR" altLang="en-US" sz="1600" i="1" dirty="0" err="1">
                <a:solidFill>
                  <a:schemeClr val="tx1"/>
                </a:solidFill>
              </a:rPr>
              <a:t>Typhoon</a:t>
            </a:r>
            <a:r>
              <a:rPr lang="fr-FR" altLang="en-US" sz="1600" i="1" dirty="0">
                <a:solidFill>
                  <a:schemeClr val="tx1"/>
                </a:solidFill>
              </a:rPr>
              <a:t> </a:t>
            </a:r>
            <a:r>
              <a:rPr lang="fr-FR" altLang="en-US" sz="1600" i="1" dirty="0" err="1">
                <a:solidFill>
                  <a:schemeClr val="tx1"/>
                </a:solidFill>
              </a:rPr>
              <a:t>Haiyan</a:t>
            </a:r>
            <a:r>
              <a:rPr lang="fr-FR" altLang="en-US" sz="1600" i="1" dirty="0">
                <a:solidFill>
                  <a:schemeClr val="tx1"/>
                </a:solidFill>
              </a:rPr>
              <a:t>, 2013</a:t>
            </a:r>
          </a:p>
        </p:txBody>
      </p:sp>
      <p:pic>
        <p:nvPicPr>
          <p:cNvPr id="8" name="Picture 7" descr="P:\webinar\Confidentiality clause FI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88CA67E8-F3AC-4C62-9296-C14C6015FB4A}" type="slidenum">
              <a:rPr lang="en-US" altLang="en-US" sz="900" smtClean="0">
                <a:solidFill>
                  <a:srgbClr val="8C8E8E"/>
                </a:solidFill>
              </a:rPr>
              <a:pPr>
                <a:spcBef>
                  <a:spcPct val="0"/>
                </a:spcBef>
                <a:buFontTx/>
                <a:buNone/>
              </a:pPr>
              <a:t>28</a:t>
            </a:fld>
            <a:endParaRPr lang="en-US" altLang="en-US" sz="1400">
              <a:solidFill>
                <a:schemeClr val="tx1"/>
              </a:solidFill>
            </a:endParaRPr>
          </a:p>
        </p:txBody>
      </p:sp>
      <p:sp>
        <p:nvSpPr>
          <p:cNvPr id="29701" name="TextBox 8"/>
          <p:cNvSpPr txBox="1">
            <a:spLocks noChangeArrowheads="1"/>
          </p:cNvSpPr>
          <p:nvPr/>
        </p:nvSpPr>
        <p:spPr bwMode="auto">
          <a:xfrm>
            <a:off x="3048000" y="2743200"/>
            <a:ext cx="3119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914400" indent="-45720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a:pPr>
            <a:r>
              <a:rPr lang="en-CA" altLang="en-US" dirty="0">
                <a:latin typeface="+mn-lt"/>
              </a:rPr>
              <a:t>Vaccinations</a:t>
            </a:r>
          </a:p>
        </p:txBody>
      </p:sp>
      <p:sp>
        <p:nvSpPr>
          <p:cNvPr id="11" name="Title 1"/>
          <p:cNvSpPr>
            <a:spLocks noGrp="1"/>
          </p:cNvSpPr>
          <p:nvPr>
            <p:ph type="title"/>
          </p:nvPr>
        </p:nvSpPr>
        <p:spPr>
          <a:xfrm>
            <a:off x="762000" y="2055811"/>
            <a:ext cx="7620000" cy="841375"/>
          </a:xfrm>
        </p:spPr>
        <p:txBody>
          <a:bodyPr/>
          <a:lstStyle/>
          <a:p>
            <a:pPr>
              <a:defRPr/>
            </a:pPr>
            <a:r>
              <a:rPr lang="fr-FR" dirty="0"/>
              <a:t>2) ADMINISTERING DRUGS BY INJECTION</a:t>
            </a:r>
          </a:p>
        </p:txBody>
      </p:sp>
      <p:pic>
        <p:nvPicPr>
          <p:cNvPr id="7" name="Picture 6"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63" y="212725"/>
            <a:ext cx="7772400" cy="4146550"/>
          </a:xfrm>
        </p:spPr>
        <p:txBody>
          <a:bodyPr/>
          <a:lstStyle/>
          <a:p>
            <a:pPr marL="0" indent="0">
              <a:buFontTx/>
              <a:buNone/>
              <a:defRPr/>
            </a:pPr>
            <a:r>
              <a:rPr lang="en-US" b="1" u="sng" dirty="0">
                <a:solidFill>
                  <a:schemeClr val="tx1"/>
                </a:solidFill>
              </a:rPr>
              <a:t>UNITED KINGDOM</a:t>
            </a:r>
            <a:r>
              <a:rPr lang="en-US" dirty="0">
                <a:solidFill>
                  <a:schemeClr val="tx1"/>
                </a:solidFill>
              </a:rPr>
              <a:t>:</a:t>
            </a:r>
            <a:endParaRPr lang="en-CA" sz="1000" dirty="0">
              <a:solidFill>
                <a:schemeClr val="tx1"/>
              </a:solidFill>
            </a:endParaRPr>
          </a:p>
          <a:p>
            <a:pPr lvl="1">
              <a:defRPr/>
            </a:pPr>
            <a:r>
              <a:rPr lang="en-US" sz="1800" i="0" dirty="0">
                <a:solidFill>
                  <a:schemeClr val="tx1"/>
                </a:solidFill>
                <a:latin typeface="+mn-lt"/>
              </a:rPr>
              <a:t>Administer certain vaccines (including influenza vaccine) through a Patient Group Direction (PGD).</a:t>
            </a:r>
          </a:p>
          <a:p>
            <a:pPr lvl="1">
              <a:defRPr/>
            </a:pPr>
            <a:endParaRPr lang="en-US" sz="500" i="0" dirty="0">
              <a:solidFill>
                <a:schemeClr val="tx1"/>
              </a:solidFill>
              <a:latin typeface="+mn-lt"/>
            </a:endParaRPr>
          </a:p>
          <a:p>
            <a:pPr marL="0" indent="0">
              <a:buFontTx/>
              <a:buNone/>
              <a:defRPr/>
            </a:pPr>
            <a:r>
              <a:rPr lang="en-US" b="1" u="sng" dirty="0">
                <a:solidFill>
                  <a:schemeClr val="tx1"/>
                </a:solidFill>
              </a:rPr>
              <a:t>IRELAND</a:t>
            </a:r>
            <a:r>
              <a:rPr lang="en-US" dirty="0">
                <a:solidFill>
                  <a:schemeClr val="tx1"/>
                </a:solidFill>
              </a:rPr>
              <a:t>:</a:t>
            </a:r>
            <a:endParaRPr lang="en-CA" sz="1000" dirty="0">
              <a:solidFill>
                <a:schemeClr val="tx1"/>
              </a:solidFill>
            </a:endParaRPr>
          </a:p>
          <a:p>
            <a:pPr lvl="1">
              <a:defRPr/>
            </a:pPr>
            <a:r>
              <a:rPr lang="en-US" sz="1800" i="0" dirty="0">
                <a:solidFill>
                  <a:schemeClr val="tx1"/>
                </a:solidFill>
                <a:latin typeface="+mn-lt"/>
              </a:rPr>
              <a:t>National </a:t>
            </a:r>
            <a:r>
              <a:rPr lang="en-US" sz="1800" i="0" dirty="0" smtClean="0">
                <a:solidFill>
                  <a:schemeClr val="tx1"/>
                </a:solidFill>
                <a:latin typeface="+mn-lt"/>
              </a:rPr>
              <a:t>immunization program </a:t>
            </a:r>
            <a:r>
              <a:rPr lang="en-US" sz="1800" i="0" dirty="0">
                <a:solidFill>
                  <a:schemeClr val="tx1"/>
                </a:solidFill>
                <a:latin typeface="+mn-lt"/>
              </a:rPr>
              <a:t>(</a:t>
            </a:r>
            <a:r>
              <a:rPr lang="en-US" sz="1800" i="0" dirty="0" smtClean="0">
                <a:solidFill>
                  <a:schemeClr val="tx1"/>
                </a:solidFill>
                <a:latin typeface="+mn-lt"/>
              </a:rPr>
              <a:t>Immunization </a:t>
            </a:r>
            <a:r>
              <a:rPr lang="en-US" sz="1800" i="0" dirty="0">
                <a:solidFill>
                  <a:schemeClr val="tx1"/>
                </a:solidFill>
                <a:latin typeface="+mn-lt"/>
              </a:rPr>
              <a:t>Guidelines).</a:t>
            </a:r>
          </a:p>
          <a:p>
            <a:pPr marL="457200" lvl="1" indent="0">
              <a:buFontTx/>
              <a:buNone/>
              <a:defRPr/>
            </a:pPr>
            <a:endParaRPr lang="en-US" sz="500" i="0" dirty="0">
              <a:solidFill>
                <a:schemeClr val="tx1"/>
              </a:solidFill>
              <a:latin typeface="+mn-lt"/>
            </a:endParaRPr>
          </a:p>
          <a:p>
            <a:pPr marL="0" indent="0">
              <a:buFontTx/>
              <a:buNone/>
              <a:defRPr/>
            </a:pPr>
            <a:r>
              <a:rPr lang="en-US" b="1" u="sng" dirty="0">
                <a:solidFill>
                  <a:schemeClr val="tx1"/>
                </a:solidFill>
              </a:rPr>
              <a:t>AUSTRALIA</a:t>
            </a:r>
            <a:r>
              <a:rPr lang="en-US" dirty="0">
                <a:solidFill>
                  <a:schemeClr val="tx1"/>
                </a:solidFill>
              </a:rPr>
              <a:t>:</a:t>
            </a:r>
            <a:endParaRPr lang="en-CA" sz="1000" dirty="0">
              <a:solidFill>
                <a:schemeClr val="tx1"/>
              </a:solidFill>
            </a:endParaRPr>
          </a:p>
          <a:p>
            <a:pPr lvl="1">
              <a:defRPr/>
            </a:pPr>
            <a:r>
              <a:rPr lang="en-US" sz="1800" i="0" dirty="0">
                <a:solidFill>
                  <a:schemeClr val="tx1"/>
                </a:solidFill>
                <a:latin typeface="+mn-lt"/>
              </a:rPr>
              <a:t>The Pharmaceutical Society of Australia supports vaccination as a public health program.</a:t>
            </a:r>
          </a:p>
          <a:p>
            <a:pPr marL="457200" lvl="1" indent="0">
              <a:buFontTx/>
              <a:buNone/>
              <a:defRPr/>
            </a:pPr>
            <a:endParaRPr lang="en-US" sz="500" i="0" dirty="0">
              <a:solidFill>
                <a:schemeClr val="tx1"/>
              </a:solidFill>
              <a:latin typeface="+mn-lt"/>
            </a:endParaRPr>
          </a:p>
          <a:p>
            <a:pPr marL="0" indent="0">
              <a:buFontTx/>
              <a:buNone/>
              <a:defRPr/>
            </a:pPr>
            <a:r>
              <a:rPr lang="en-US" b="1" u="sng" dirty="0">
                <a:solidFill>
                  <a:schemeClr val="tx1"/>
                </a:solidFill>
              </a:rPr>
              <a:t>PORTUGAL</a:t>
            </a:r>
            <a:r>
              <a:rPr lang="en-US" dirty="0">
                <a:solidFill>
                  <a:schemeClr val="tx1"/>
                </a:solidFill>
              </a:rPr>
              <a:t>:</a:t>
            </a:r>
            <a:endParaRPr lang="en-CA" sz="1000" dirty="0">
              <a:solidFill>
                <a:schemeClr val="tx1"/>
              </a:solidFill>
            </a:endParaRPr>
          </a:p>
          <a:p>
            <a:pPr lvl="1">
              <a:defRPr/>
            </a:pPr>
            <a:r>
              <a:rPr lang="en-US" sz="1800" i="0" dirty="0">
                <a:solidFill>
                  <a:schemeClr val="tx1"/>
                </a:solidFill>
                <a:latin typeface="+mn-lt"/>
              </a:rPr>
              <a:t>Change in legislation in 2007 developed a training </a:t>
            </a:r>
            <a:r>
              <a:rPr lang="en-US" sz="1800" i="0" dirty="0" smtClean="0">
                <a:solidFill>
                  <a:schemeClr val="tx1"/>
                </a:solidFill>
                <a:latin typeface="+mn-lt"/>
              </a:rPr>
              <a:t>program </a:t>
            </a:r>
            <a:r>
              <a:rPr lang="en-US" sz="1800" i="0" dirty="0">
                <a:solidFill>
                  <a:schemeClr val="tx1"/>
                </a:solidFill>
                <a:latin typeface="+mn-lt"/>
              </a:rPr>
              <a:t>on </a:t>
            </a:r>
            <a:r>
              <a:rPr lang="en-US" sz="1800" i="0" dirty="0" smtClean="0">
                <a:solidFill>
                  <a:schemeClr val="tx1"/>
                </a:solidFill>
                <a:latin typeface="+mn-lt"/>
              </a:rPr>
              <a:t>immunization </a:t>
            </a:r>
            <a:r>
              <a:rPr lang="en-US" sz="1800" i="0" dirty="0">
                <a:solidFill>
                  <a:schemeClr val="tx1"/>
                </a:solidFill>
                <a:latin typeface="+mn-lt"/>
              </a:rPr>
              <a:t>delivery for pharmacists to provide a vaccination service through pharmacies</a:t>
            </a:r>
            <a:r>
              <a:rPr lang="en-US" sz="1800" dirty="0">
                <a:solidFill>
                  <a:schemeClr val="tx1"/>
                </a:solidFill>
                <a:latin typeface="+mn-lt"/>
              </a:rPr>
              <a:t>.</a:t>
            </a:r>
          </a:p>
        </p:txBody>
      </p:sp>
      <p:sp>
        <p:nvSpPr>
          <p:cNvPr id="30723"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52FAA8A9-F01F-4D0C-B8EC-53B20555FB2C}" type="slidenum">
              <a:rPr lang="en-US" altLang="en-US" sz="900" smtClean="0">
                <a:solidFill>
                  <a:srgbClr val="8C8E8E"/>
                </a:solidFill>
              </a:rPr>
              <a:pPr>
                <a:spcBef>
                  <a:spcPct val="0"/>
                </a:spcBef>
                <a:buFontTx/>
                <a:buNone/>
              </a:pPr>
              <a:t>29</a:t>
            </a:fld>
            <a:endParaRPr lang="en-US" altLang="en-US" sz="1400">
              <a:solidFill>
                <a:schemeClr val="tx1"/>
              </a:solidFill>
            </a:endParaRPr>
          </a:p>
        </p:txBody>
      </p:sp>
      <p:sp>
        <p:nvSpPr>
          <p:cNvPr id="30724" name="TextBox 3"/>
          <p:cNvSpPr txBox="1">
            <a:spLocks noChangeArrowheads="1"/>
          </p:cNvSpPr>
          <p:nvPr/>
        </p:nvSpPr>
        <p:spPr bwMode="auto">
          <a:xfrm>
            <a:off x="296863" y="4495800"/>
            <a:ext cx="622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3"/>
              </a:rPr>
              <a:t>http://www.thepsi.ie/Libraries/Pharmacy_Practice/Final_Seasonal_Influenza_Vaccination_Programme_in_Pharmacies_Evidence_Base_and_Framework.sflb.ashx</a:t>
            </a:r>
            <a:r>
              <a:rPr lang="en-CA" altLang="en-US" sz="1000" i="1" u="sng" dirty="0">
                <a:solidFill>
                  <a:schemeClr val="tx1"/>
                </a:solidFill>
              </a:rPr>
              <a:t> </a:t>
            </a:r>
            <a:endParaRPr lang="en-CA" altLang="en-US" sz="1000" i="1" dirty="0">
              <a:solidFill>
                <a:schemeClr val="tx1"/>
              </a:solidFill>
            </a:endParaRPr>
          </a:p>
        </p:txBody>
      </p:sp>
      <p:pic>
        <p:nvPicPr>
          <p:cNvPr id="30725" name="Picture 11" descr="2007 united kingdom floods - Image of 2007 United Kingdom floo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105400"/>
            <a:ext cx="2233544" cy="143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5"/>
          <p:cNvSpPr txBox="1">
            <a:spLocks noChangeArrowheads="1"/>
          </p:cNvSpPr>
          <p:nvPr/>
        </p:nvSpPr>
        <p:spPr bwMode="auto">
          <a:xfrm>
            <a:off x="3200400" y="5652644"/>
            <a:ext cx="2989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United </a:t>
            </a:r>
            <a:r>
              <a:rPr lang="fr-FR" altLang="en-US" sz="1600" i="1" dirty="0" err="1">
                <a:solidFill>
                  <a:schemeClr val="tx1"/>
                </a:solidFill>
              </a:rPr>
              <a:t>Kingdom</a:t>
            </a:r>
            <a:r>
              <a:rPr lang="fr-FR" altLang="en-US" sz="1600" i="1" dirty="0">
                <a:solidFill>
                  <a:schemeClr val="tx1"/>
                </a:solidFill>
              </a:rPr>
              <a:t>, </a:t>
            </a:r>
            <a:r>
              <a:rPr lang="fr-FR" altLang="en-US" sz="1600" i="1" dirty="0" err="1">
                <a:solidFill>
                  <a:schemeClr val="tx1"/>
                </a:solidFill>
              </a:rPr>
              <a:t>floods</a:t>
            </a:r>
            <a:r>
              <a:rPr lang="fr-FR" altLang="en-US" sz="1600" i="1" dirty="0">
                <a:solidFill>
                  <a:schemeClr val="tx1"/>
                </a:solidFill>
              </a:rPr>
              <a:t>, 2007</a:t>
            </a:r>
          </a:p>
        </p:txBody>
      </p:sp>
      <p:pic>
        <p:nvPicPr>
          <p:cNvPr id="7" name="Picture 6" descr="P:\webinar\Confidentiality clause FI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3581400" y="304800"/>
            <a:ext cx="2057400" cy="673100"/>
          </a:xfrm>
        </p:spPr>
        <p:txBody>
          <a:bodyPr/>
          <a:lstStyle/>
          <a:p>
            <a:pPr algn="ctr">
              <a:defRPr/>
            </a:pPr>
            <a:r>
              <a:rPr lang="fr-FR" dirty="0">
                <a:solidFill>
                  <a:schemeClr val="accent6"/>
                </a:solidFill>
              </a:rPr>
              <a:t>OUTLINE</a:t>
            </a:r>
            <a:endParaRPr lang="en-CA" altLang="en-US" dirty="0">
              <a:solidFill>
                <a:schemeClr val="accent6"/>
              </a:solidFill>
            </a:endParaRPr>
          </a:p>
        </p:txBody>
      </p:sp>
      <p:sp>
        <p:nvSpPr>
          <p:cNvPr id="5123" name="Content Placeholder 2"/>
          <p:cNvSpPr>
            <a:spLocks noGrp="1"/>
          </p:cNvSpPr>
          <p:nvPr>
            <p:ph idx="1"/>
          </p:nvPr>
        </p:nvSpPr>
        <p:spPr>
          <a:xfrm>
            <a:off x="76200" y="1143000"/>
            <a:ext cx="4292600" cy="4705350"/>
          </a:xfrm>
        </p:spPr>
        <p:txBody>
          <a:bodyPr/>
          <a:lstStyle/>
          <a:p>
            <a:r>
              <a:rPr lang="en-US" altLang="en-US" sz="1800" dirty="0">
                <a:solidFill>
                  <a:schemeClr val="tx1"/>
                </a:solidFill>
              </a:rPr>
              <a:t>Introduction</a:t>
            </a:r>
          </a:p>
          <a:p>
            <a:r>
              <a:rPr lang="en-CA" altLang="en-US" sz="1800" dirty="0" smtClean="0">
                <a:solidFill>
                  <a:schemeClr val="tx1"/>
                </a:solidFill>
              </a:rPr>
              <a:t>Background</a:t>
            </a:r>
          </a:p>
          <a:p>
            <a:r>
              <a:rPr lang="en-CA" altLang="en-US" sz="1800" dirty="0" smtClean="0">
                <a:solidFill>
                  <a:schemeClr val="tx1"/>
                </a:solidFill>
              </a:rPr>
              <a:t>Legislation:</a:t>
            </a:r>
            <a:endParaRPr lang="en-CA" altLang="en-US" sz="1800" dirty="0">
              <a:solidFill>
                <a:schemeClr val="tx1"/>
              </a:solidFill>
            </a:endParaRPr>
          </a:p>
          <a:p>
            <a:pPr>
              <a:buFontTx/>
              <a:buAutoNum type="arabicParenR"/>
            </a:pPr>
            <a:r>
              <a:rPr lang="en-CA" altLang="en-US" sz="1800" dirty="0" smtClean="0">
                <a:solidFill>
                  <a:schemeClr val="tx1"/>
                </a:solidFill>
              </a:rPr>
              <a:t>Pharmacists </a:t>
            </a:r>
            <a:r>
              <a:rPr lang="en-CA" altLang="en-US" sz="1800" dirty="0">
                <a:solidFill>
                  <a:schemeClr val="tx1"/>
                </a:solidFill>
              </a:rPr>
              <a:t>prescribing/dispensing:</a:t>
            </a:r>
          </a:p>
          <a:p>
            <a:pPr marL="800100" lvl="1" indent="-342900">
              <a:buFontTx/>
              <a:buAutoNum type="alphaLcParenR"/>
            </a:pPr>
            <a:r>
              <a:rPr lang="en-CA" altLang="en-US" sz="1600" dirty="0">
                <a:solidFill>
                  <a:schemeClr val="tx1"/>
                </a:solidFill>
                <a:latin typeface="+mn-lt"/>
              </a:rPr>
              <a:t>Emergency supplies &amp; prescription extensions</a:t>
            </a:r>
          </a:p>
          <a:p>
            <a:pPr marL="800100" lvl="1" indent="-342900">
              <a:buFontTx/>
              <a:buAutoNum type="alphaLcParenR"/>
            </a:pPr>
            <a:r>
              <a:rPr lang="en-CA" altLang="en-US" sz="1600" dirty="0">
                <a:solidFill>
                  <a:schemeClr val="tx1"/>
                </a:solidFill>
                <a:latin typeface="+mn-lt"/>
              </a:rPr>
              <a:t>Therapeutic substitution</a:t>
            </a:r>
          </a:p>
          <a:p>
            <a:pPr marL="800100" lvl="1" indent="-342900">
              <a:buFontTx/>
              <a:buAutoNum type="alphaLcParenR"/>
            </a:pPr>
            <a:r>
              <a:rPr lang="en-CA" altLang="en-US" sz="1600" dirty="0">
                <a:solidFill>
                  <a:schemeClr val="tx1"/>
                </a:solidFill>
                <a:latin typeface="+mn-lt"/>
              </a:rPr>
              <a:t>Initiating prescriptions</a:t>
            </a:r>
          </a:p>
          <a:p>
            <a:pPr>
              <a:buFontTx/>
              <a:buAutoNum type="arabicParenR" startAt="2"/>
            </a:pPr>
            <a:endParaRPr lang="en-CA" altLang="en-US" sz="1000" dirty="0">
              <a:solidFill>
                <a:schemeClr val="tx1"/>
              </a:solidFill>
            </a:endParaRPr>
          </a:p>
          <a:p>
            <a:pPr>
              <a:buFontTx/>
              <a:buAutoNum type="arabicParenR" startAt="2"/>
            </a:pPr>
            <a:r>
              <a:rPr lang="en-CA" altLang="en-US" sz="1800" dirty="0">
                <a:solidFill>
                  <a:schemeClr val="tx1"/>
                </a:solidFill>
              </a:rPr>
              <a:t>Administering drugs by injection: </a:t>
            </a:r>
          </a:p>
          <a:p>
            <a:pPr marL="800100" lvl="1" indent="-342900">
              <a:buFontTx/>
              <a:buAutoNum type="alphaLcParenR"/>
            </a:pPr>
            <a:r>
              <a:rPr lang="en-CA" altLang="en-US" sz="1600" dirty="0">
                <a:solidFill>
                  <a:schemeClr val="tx1"/>
                </a:solidFill>
                <a:latin typeface="+mj-lt"/>
              </a:rPr>
              <a:t>Vaccinations</a:t>
            </a:r>
          </a:p>
          <a:p>
            <a:pPr marL="800100" lvl="1" indent="-342900">
              <a:buFontTx/>
              <a:buAutoNum type="alphaLcParenR"/>
            </a:pPr>
            <a:r>
              <a:rPr lang="en-CA" altLang="en-US" sz="1600" dirty="0">
                <a:solidFill>
                  <a:schemeClr val="tx1"/>
                </a:solidFill>
                <a:latin typeface="+mj-lt"/>
              </a:rPr>
              <a:t>Other drugs by </a:t>
            </a:r>
            <a:r>
              <a:rPr lang="en-CA" altLang="en-US" sz="1600" dirty="0" smtClean="0">
                <a:solidFill>
                  <a:schemeClr val="tx1"/>
                </a:solidFill>
                <a:latin typeface="+mj-lt"/>
              </a:rPr>
              <a:t>injection</a:t>
            </a:r>
          </a:p>
          <a:p>
            <a:pPr marL="457200" lvl="1" indent="0">
              <a:buNone/>
            </a:pPr>
            <a:endParaRPr lang="en-CA" altLang="en-US" sz="1600" dirty="0" smtClean="0">
              <a:solidFill>
                <a:schemeClr val="tx1"/>
              </a:solidFill>
              <a:latin typeface="+mj-lt"/>
            </a:endParaRPr>
          </a:p>
        </p:txBody>
      </p:sp>
      <p:sp>
        <p:nvSpPr>
          <p:cNvPr id="5124" name="Slide Number Placeholder 3"/>
          <p:cNvSpPr>
            <a:spLocks noGrp="1"/>
          </p:cNvSpPr>
          <p:nvPr>
            <p:ph type="sldNum" sz="quarter" idx="10"/>
          </p:nvPr>
        </p:nvSpPr>
        <p:spPr>
          <a:noFill/>
        </p:spPr>
        <p:txBody>
          <a:bodyPr/>
          <a:lstStyle>
            <a:lvl1pPr>
              <a:spcBef>
                <a:spcPct val="20000"/>
              </a:spcBef>
              <a:buChar char="•"/>
              <a:defRPr sz="2400">
                <a:solidFill>
                  <a:srgbClr val="4F5150"/>
                </a:solidFill>
                <a:latin typeface="Arial" charset="0"/>
                <a:ea typeface="ヒラギノ角ゴ Pro W3" pitchFamily="1" charset="-128"/>
              </a:defRPr>
            </a:lvl1pPr>
            <a:lvl2pPr marL="742950" indent="-285750">
              <a:spcBef>
                <a:spcPct val="20000"/>
              </a:spcBef>
              <a:buChar char="–"/>
              <a:defRPr sz="22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722114FC-93F4-4A34-8671-917A0A38106F}" type="slidenum">
              <a:rPr lang="en-US" altLang="en-US" sz="900" smtClean="0">
                <a:solidFill>
                  <a:srgbClr val="8C8E8E"/>
                </a:solidFill>
              </a:rPr>
              <a:pPr>
                <a:spcBef>
                  <a:spcPct val="0"/>
                </a:spcBef>
                <a:buFontTx/>
                <a:buNone/>
              </a:pPr>
              <a:t>3</a:t>
            </a:fld>
            <a:endParaRPr lang="en-US" altLang="en-US" sz="1400">
              <a:solidFill>
                <a:srgbClr val="000000"/>
              </a:solidFill>
            </a:endParaRPr>
          </a:p>
        </p:txBody>
      </p:sp>
      <p:sp>
        <p:nvSpPr>
          <p:cNvPr id="5127" name="Content Placeholder 2"/>
          <p:cNvSpPr txBox="1">
            <a:spLocks/>
          </p:cNvSpPr>
          <p:nvPr/>
        </p:nvSpPr>
        <p:spPr bwMode="auto">
          <a:xfrm>
            <a:off x="4343400" y="1143000"/>
            <a:ext cx="4800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400">
                <a:solidFill>
                  <a:srgbClr val="4F5150"/>
                </a:solidFill>
                <a:latin typeface="Arial" charset="0"/>
                <a:ea typeface="ヒラギノ角ゴ Pro W3" pitchFamily="1" charset="-128"/>
              </a:defRPr>
            </a:lvl1pPr>
            <a:lvl2pPr marL="800100" indent="-342900">
              <a:spcBef>
                <a:spcPct val="20000"/>
              </a:spcBef>
              <a:buChar char="–"/>
              <a:defRPr sz="22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buFontTx/>
              <a:buAutoNum type="arabicParenR" startAt="3"/>
            </a:pPr>
            <a:r>
              <a:rPr lang="en-CA" altLang="en-US" sz="1800" dirty="0" smtClean="0">
                <a:solidFill>
                  <a:schemeClr val="tx1"/>
                </a:solidFill>
              </a:rPr>
              <a:t>Monitoring over-the-counter drug sales</a:t>
            </a:r>
          </a:p>
          <a:p>
            <a:pPr>
              <a:buFontTx/>
              <a:buAutoNum type="arabicParenR" startAt="3"/>
            </a:pPr>
            <a:endParaRPr lang="en-CA" altLang="en-US" sz="1000" dirty="0">
              <a:solidFill>
                <a:schemeClr val="tx1"/>
              </a:solidFill>
            </a:endParaRPr>
          </a:p>
          <a:p>
            <a:pPr>
              <a:buFontTx/>
              <a:buAutoNum type="arabicParenR" startAt="3"/>
            </a:pPr>
            <a:r>
              <a:rPr lang="en-CA" altLang="en-US" sz="1800" dirty="0">
                <a:solidFill>
                  <a:schemeClr val="tx1"/>
                </a:solidFill>
              </a:rPr>
              <a:t>Protocols for narcotic drug control and disposal</a:t>
            </a:r>
          </a:p>
          <a:p>
            <a:pPr>
              <a:buFontTx/>
              <a:buAutoNum type="arabicParenR" startAt="3"/>
            </a:pPr>
            <a:endParaRPr lang="en-CA" altLang="en-US" sz="1000" dirty="0">
              <a:solidFill>
                <a:schemeClr val="tx1"/>
              </a:solidFill>
            </a:endParaRPr>
          </a:p>
          <a:p>
            <a:pPr>
              <a:buFontTx/>
              <a:buAutoNum type="arabicParenR" startAt="3"/>
            </a:pPr>
            <a:r>
              <a:rPr lang="en-CA" altLang="en-US" sz="1800" dirty="0">
                <a:solidFill>
                  <a:schemeClr val="tx1"/>
                </a:solidFill>
              </a:rPr>
              <a:t>Human resources: </a:t>
            </a:r>
          </a:p>
          <a:p>
            <a:pPr lvl="1">
              <a:buFont typeface="Arial" charset="0"/>
              <a:buAutoNum type="alphaLcParenR"/>
            </a:pPr>
            <a:r>
              <a:rPr lang="en-CA" altLang="en-US" sz="1600" dirty="0">
                <a:solidFill>
                  <a:schemeClr val="tx1"/>
                </a:solidFill>
                <a:latin typeface="+mj-lt"/>
              </a:rPr>
              <a:t>Pharmacist licensure/registration mobility</a:t>
            </a:r>
          </a:p>
          <a:p>
            <a:pPr lvl="1">
              <a:buFont typeface="Arial" charset="0"/>
              <a:buAutoNum type="alphaLcParenR"/>
            </a:pPr>
            <a:r>
              <a:rPr lang="en-CA" altLang="en-US" sz="1600" dirty="0">
                <a:solidFill>
                  <a:schemeClr val="tx1"/>
                </a:solidFill>
                <a:latin typeface="+mj-lt"/>
              </a:rPr>
              <a:t>Pharmacy licensure/registration mobility</a:t>
            </a:r>
          </a:p>
          <a:p>
            <a:pPr lvl="1">
              <a:buFont typeface="Arial" charset="0"/>
              <a:buAutoNum type="alphaLcParenR"/>
            </a:pPr>
            <a:r>
              <a:rPr lang="en-CA" altLang="en-US" sz="1600" dirty="0">
                <a:solidFill>
                  <a:schemeClr val="tx1"/>
                </a:solidFill>
                <a:latin typeface="+mj-lt"/>
              </a:rPr>
              <a:t>Patient relocation recognition</a:t>
            </a:r>
          </a:p>
          <a:p>
            <a:pPr lvl="1">
              <a:buFont typeface="Arial" charset="0"/>
              <a:buAutoNum type="alphaLcParenR"/>
            </a:pPr>
            <a:r>
              <a:rPr lang="en-CA" altLang="en-US" sz="1600" dirty="0">
                <a:solidFill>
                  <a:schemeClr val="tx1"/>
                </a:solidFill>
                <a:latin typeface="+mj-lt"/>
              </a:rPr>
              <a:t>Delegation to pharmacy technicians</a:t>
            </a:r>
          </a:p>
          <a:p>
            <a:endParaRPr lang="en-CA" altLang="en-US" sz="1000" dirty="0">
              <a:solidFill>
                <a:schemeClr val="tx1"/>
              </a:solidFill>
            </a:endParaRPr>
          </a:p>
          <a:p>
            <a:r>
              <a:rPr lang="en-CA" altLang="en-US" sz="1800" dirty="0" smtClean="0">
                <a:solidFill>
                  <a:schemeClr val="tx1"/>
                </a:solidFill>
              </a:rPr>
              <a:t>Issues and lessons learned by pharmacists in response to natural disasters</a:t>
            </a:r>
          </a:p>
          <a:p>
            <a:r>
              <a:rPr lang="en-CA" altLang="en-US" sz="1800" dirty="0" smtClean="0">
                <a:solidFill>
                  <a:schemeClr val="tx1"/>
                </a:solidFill>
              </a:rPr>
              <a:t>Conclusion</a:t>
            </a:r>
            <a:endParaRPr lang="en-CA" altLang="en-US" sz="1800" dirty="0">
              <a:solidFill>
                <a:schemeClr val="tx1"/>
              </a:solidFill>
            </a:endParaRPr>
          </a:p>
        </p:txBody>
      </p:sp>
      <p:pic>
        <p:nvPicPr>
          <p:cNvPr id="8" name="Picture 7"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pic>
        <p:nvPicPr>
          <p:cNvPr id="9" name="Picture 36" descr="http://www.washingtonpost.com/rf/image_606w/2010-2019/WashingtonPost/2011/06/15/Interactivity/Images/D-C1E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4905375"/>
            <a:ext cx="2514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381000" y="6400800"/>
            <a:ext cx="4311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4F5150"/>
                </a:solidFill>
                <a:latin typeface="Arial" charset="0"/>
                <a:ea typeface="ヒラギノ角ゴ Pro W3" pitchFamily="1" charset="-128"/>
              </a:defRPr>
            </a:lvl1pPr>
            <a:lvl2pPr marL="742950" indent="-285750">
              <a:spcBef>
                <a:spcPct val="20000"/>
              </a:spcBef>
              <a:buChar char="–"/>
              <a:defRPr sz="22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New </a:t>
            </a:r>
            <a:r>
              <a:rPr lang="fr-FR" altLang="en-US" sz="1600" i="1" dirty="0" err="1">
                <a:solidFill>
                  <a:schemeClr val="tx1"/>
                </a:solidFill>
              </a:rPr>
              <a:t>Zealand</a:t>
            </a:r>
            <a:r>
              <a:rPr lang="fr-FR" altLang="en-US" sz="1600" i="1" dirty="0">
                <a:solidFill>
                  <a:schemeClr val="tx1"/>
                </a:solidFill>
              </a:rPr>
              <a:t>, Christchurch </a:t>
            </a:r>
            <a:r>
              <a:rPr lang="fr-FR" altLang="en-US" sz="1600" i="1" dirty="0" err="1">
                <a:solidFill>
                  <a:schemeClr val="tx1"/>
                </a:solidFill>
              </a:rPr>
              <a:t>earthquake</a:t>
            </a:r>
            <a:r>
              <a:rPr lang="fr-FR" altLang="en-US" sz="1600" i="1" dirty="0">
                <a:solidFill>
                  <a:schemeClr val="tx1"/>
                </a:solidFill>
              </a:rPr>
              <a:t>, 2011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256381"/>
            <a:ext cx="8382000" cy="4308475"/>
          </a:xfrm>
        </p:spPr>
        <p:txBody>
          <a:bodyPr/>
          <a:lstStyle/>
          <a:p>
            <a:pPr marL="0" indent="0">
              <a:buFontTx/>
              <a:buNone/>
            </a:pPr>
            <a:r>
              <a:rPr lang="en-CA" altLang="en-US" b="1" u="sng" dirty="0">
                <a:solidFill>
                  <a:schemeClr val="tx1"/>
                </a:solidFill>
              </a:rPr>
              <a:t>CANADA</a:t>
            </a:r>
            <a:r>
              <a:rPr lang="en-CA" altLang="en-US" dirty="0">
                <a:solidFill>
                  <a:schemeClr val="tx1"/>
                </a:solidFill>
              </a:rPr>
              <a:t>:</a:t>
            </a:r>
            <a:endParaRPr lang="en-CA" altLang="en-US" sz="1000" dirty="0">
              <a:solidFill>
                <a:schemeClr val="tx1"/>
              </a:solidFill>
            </a:endParaRPr>
          </a:p>
          <a:p>
            <a:pPr lvl="1"/>
            <a:r>
              <a:rPr lang="en-CA" altLang="en-US" sz="1800" i="0" dirty="0">
                <a:solidFill>
                  <a:schemeClr val="tx1"/>
                </a:solidFill>
                <a:latin typeface="+mn-lt"/>
              </a:rPr>
              <a:t>Pharmacists allowed to administer influenza vaccine in: British Columbia, Alberta, Manitoba, Ontario, Québec, New Brunswick, Nova Scotia.</a:t>
            </a:r>
          </a:p>
          <a:p>
            <a:pPr marL="0" indent="0">
              <a:buFontTx/>
              <a:buNone/>
            </a:pPr>
            <a:endParaRPr lang="en-CA" altLang="en-US" sz="1000" b="1" u="sng" dirty="0">
              <a:solidFill>
                <a:schemeClr val="tx1"/>
              </a:solidFill>
            </a:endParaRPr>
          </a:p>
          <a:p>
            <a:pPr marL="0" indent="0">
              <a:buFontTx/>
              <a:buNone/>
            </a:pPr>
            <a:r>
              <a:rPr lang="en-CA" altLang="en-US" b="1" u="sng" dirty="0">
                <a:solidFill>
                  <a:schemeClr val="tx1"/>
                </a:solidFill>
              </a:rPr>
              <a:t>USA</a:t>
            </a:r>
            <a:r>
              <a:rPr lang="en-CA" altLang="en-US" dirty="0">
                <a:solidFill>
                  <a:schemeClr val="tx1"/>
                </a:solidFill>
              </a:rPr>
              <a:t>:</a:t>
            </a:r>
            <a:endParaRPr lang="en-CA" altLang="en-US" sz="500" dirty="0">
              <a:solidFill>
                <a:schemeClr val="tx1"/>
              </a:solidFill>
            </a:endParaRPr>
          </a:p>
          <a:p>
            <a:pPr lvl="1"/>
            <a:r>
              <a:rPr lang="en-CA" altLang="en-US" sz="1800" i="0" dirty="0">
                <a:solidFill>
                  <a:schemeClr val="tx1"/>
                </a:solidFill>
                <a:latin typeface="+mn-lt"/>
              </a:rPr>
              <a:t>National Pharmacy Response Teams: Pharmacists immunizing.</a:t>
            </a:r>
          </a:p>
          <a:p>
            <a:pPr lvl="1"/>
            <a:r>
              <a:rPr lang="en-CA" altLang="en-US" sz="1800" i="0" dirty="0">
                <a:solidFill>
                  <a:schemeClr val="tx1"/>
                </a:solidFill>
                <a:latin typeface="+mn-lt"/>
              </a:rPr>
              <a:t>New York State (to those 18+): influenza, pneumococcal, meningococcal, acute herpes zoster, tetanus toxoid-containing vaccines (including those also containing diphtheria and pertussis vaccines).</a:t>
            </a:r>
          </a:p>
          <a:p>
            <a:pPr lvl="1"/>
            <a:r>
              <a:rPr lang="en-CA" altLang="en-US" sz="1800" i="0" dirty="0">
                <a:solidFill>
                  <a:schemeClr val="tx1"/>
                </a:solidFill>
                <a:latin typeface="+mn-lt"/>
              </a:rPr>
              <a:t>North Carolina (to those 18+): influenza, pneumococcal, and zoster vaccines.</a:t>
            </a:r>
          </a:p>
          <a:p>
            <a:pPr lvl="1"/>
            <a:r>
              <a:rPr lang="en-CA" altLang="en-US" sz="1800" i="0" dirty="0">
                <a:solidFill>
                  <a:schemeClr val="tx1"/>
                </a:solidFill>
                <a:latin typeface="+mn-lt"/>
              </a:rPr>
              <a:t>Ohio, as of 2014 (to those 18+): measles, mumps, and rubella (MMR) vaccine; </a:t>
            </a:r>
            <a:r>
              <a:rPr lang="en-CA" altLang="en-US" sz="1800" i="0" dirty="0" err="1">
                <a:solidFill>
                  <a:schemeClr val="tx1"/>
                </a:solidFill>
                <a:latin typeface="+mn-lt"/>
              </a:rPr>
              <a:t>Zostavax</a:t>
            </a:r>
            <a:r>
              <a:rPr lang="en-CA" altLang="en-US" sz="1800" i="0" dirty="0">
                <a:solidFill>
                  <a:schemeClr val="tx1"/>
                </a:solidFill>
                <a:latin typeface="+mn-lt"/>
              </a:rPr>
              <a:t> (herpes zoster vaccine) </a:t>
            </a:r>
            <a:r>
              <a:rPr lang="en-CA" altLang="en-US" sz="1800" b="1" i="0" dirty="0">
                <a:solidFill>
                  <a:schemeClr val="tx1"/>
                </a:solidFill>
                <a:latin typeface="+mn-lt"/>
              </a:rPr>
              <a:t>without</a:t>
            </a:r>
            <a:r>
              <a:rPr lang="en-CA" altLang="en-US" sz="1800" i="0" dirty="0">
                <a:solidFill>
                  <a:schemeClr val="tx1"/>
                </a:solidFill>
                <a:latin typeface="+mn-lt"/>
              </a:rPr>
              <a:t> a prescription. Must have the required credentials and work under a physician-established protocol.</a:t>
            </a:r>
          </a:p>
        </p:txBody>
      </p:sp>
      <p:sp>
        <p:nvSpPr>
          <p:cNvPr id="31747"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104FB765-9671-4671-94EA-25EB8CC0C1B9}" type="slidenum">
              <a:rPr lang="en-US" altLang="en-US" sz="900" smtClean="0">
                <a:solidFill>
                  <a:srgbClr val="8C8E8E"/>
                </a:solidFill>
              </a:rPr>
              <a:pPr>
                <a:spcBef>
                  <a:spcPct val="0"/>
                </a:spcBef>
                <a:buFontTx/>
                <a:buNone/>
              </a:pPr>
              <a:t>30</a:t>
            </a:fld>
            <a:endParaRPr lang="en-US" altLang="en-US" sz="1400">
              <a:solidFill>
                <a:schemeClr val="tx1"/>
              </a:solidFill>
            </a:endParaRPr>
          </a:p>
        </p:txBody>
      </p:sp>
      <p:pic>
        <p:nvPicPr>
          <p:cNvPr id="31748" name="Picture 6" descr="Members of the Miami-Dade TF1 rescue a 2-year-old from the rubble of an earthquake-destroyed building in Haiti on January 19, 2010. USAID deployed the Miami-Dade TF1 squad as a part of the comprehensive U.S. response to the earthquake that struck Haiti on January 1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5653295"/>
            <a:ext cx="1839913" cy="120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7"/>
          <p:cNvSpPr txBox="1">
            <a:spLocks noChangeArrowheads="1"/>
          </p:cNvSpPr>
          <p:nvPr/>
        </p:nvSpPr>
        <p:spPr bwMode="auto">
          <a:xfrm>
            <a:off x="3059112" y="6057900"/>
            <a:ext cx="3048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Haïti </a:t>
            </a:r>
            <a:r>
              <a:rPr lang="fr-FR" altLang="en-US" sz="1600" i="1" dirty="0" err="1">
                <a:solidFill>
                  <a:schemeClr val="tx1"/>
                </a:solidFill>
              </a:rPr>
              <a:t>earthquake</a:t>
            </a:r>
            <a:r>
              <a:rPr lang="fr-FR" altLang="en-US" sz="1600" i="1" dirty="0">
                <a:solidFill>
                  <a:schemeClr val="tx1"/>
                </a:solidFill>
              </a:rPr>
              <a:t>, United States USAID </a:t>
            </a:r>
            <a:r>
              <a:rPr lang="fr-FR" altLang="en-US" sz="1600" i="1" dirty="0" err="1">
                <a:solidFill>
                  <a:schemeClr val="tx1"/>
                </a:solidFill>
              </a:rPr>
              <a:t>disaster</a:t>
            </a:r>
            <a:r>
              <a:rPr lang="fr-FR" altLang="en-US" sz="1600" i="1" dirty="0">
                <a:solidFill>
                  <a:schemeClr val="tx1"/>
                </a:solidFill>
              </a:rPr>
              <a:t> relief, 2010</a:t>
            </a:r>
          </a:p>
        </p:txBody>
      </p:sp>
      <p:sp>
        <p:nvSpPr>
          <p:cNvPr id="31750" name="TextBox 4"/>
          <p:cNvSpPr txBox="1">
            <a:spLocks noChangeArrowheads="1"/>
          </p:cNvSpPr>
          <p:nvPr/>
        </p:nvSpPr>
        <p:spPr bwMode="auto">
          <a:xfrm>
            <a:off x="838200" y="4819650"/>
            <a:ext cx="617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4"/>
              </a:rPr>
              <a:t>https://www.phe.gov/Preparedness/responders/ndms/teams/Pages/nprt.aspx</a:t>
            </a:r>
            <a:r>
              <a:rPr lang="en-CA" altLang="en-US" sz="1000" i="1" dirty="0">
                <a:solidFill>
                  <a:schemeClr val="tx1"/>
                </a:solidFill>
              </a:rPr>
              <a:t> </a:t>
            </a:r>
          </a:p>
          <a:p>
            <a:pPr>
              <a:spcBef>
                <a:spcPct val="0"/>
              </a:spcBef>
              <a:buFontTx/>
              <a:buNone/>
            </a:pPr>
            <a:r>
              <a:rPr lang="en-CA" altLang="en-US" sz="1000" i="1" u="sng" dirty="0">
                <a:solidFill>
                  <a:schemeClr val="tx1"/>
                </a:solidFill>
                <a:hlinkClick r:id="rId5"/>
              </a:rPr>
              <a:t>http://www.op.nysed.gov/prof/pharm/part63.htm#immunization</a:t>
            </a:r>
            <a:r>
              <a:rPr lang="en-CA" altLang="en-US" sz="1000" i="1" dirty="0">
                <a:solidFill>
                  <a:schemeClr val="tx1"/>
                </a:solidFill>
              </a:rPr>
              <a:t> </a:t>
            </a:r>
          </a:p>
          <a:p>
            <a:pPr>
              <a:spcBef>
                <a:spcPct val="0"/>
              </a:spcBef>
              <a:buFontTx/>
              <a:buNone/>
            </a:pPr>
            <a:r>
              <a:rPr lang="en-CA" altLang="en-US" sz="1000" i="1" u="sng" dirty="0">
                <a:solidFill>
                  <a:schemeClr val="tx1"/>
                </a:solidFill>
                <a:hlinkClick r:id="rId6"/>
              </a:rPr>
              <a:t>http://www.ncbop.org/LawsRules/rules.2500.pdf</a:t>
            </a:r>
            <a:endParaRPr lang="en-CA" altLang="en-US" sz="1000" i="1" dirty="0">
              <a:solidFill>
                <a:schemeClr val="tx1"/>
              </a:solidFill>
            </a:endParaRPr>
          </a:p>
          <a:p>
            <a:pPr>
              <a:spcBef>
                <a:spcPct val="0"/>
              </a:spcBef>
              <a:buFontTx/>
              <a:buNone/>
            </a:pPr>
            <a:r>
              <a:rPr lang="en-CA" altLang="en-US" sz="1000" i="1" dirty="0">
                <a:solidFill>
                  <a:schemeClr val="tx1"/>
                </a:solidFill>
                <a:hlinkClick r:id="rId7"/>
              </a:rPr>
              <a:t>http://www.ohiopharmacists.org/aws/OPA/pt/sd/news_article/1604/_PARENT/layout_interior_details/true</a:t>
            </a:r>
            <a:r>
              <a:rPr lang="en-CA" altLang="en-US" sz="1000" i="1" dirty="0">
                <a:solidFill>
                  <a:schemeClr val="tx1"/>
                </a:solidFill>
              </a:rPr>
              <a:t> </a:t>
            </a:r>
          </a:p>
        </p:txBody>
      </p:sp>
      <p:sp>
        <p:nvSpPr>
          <p:cNvPr id="31751" name="TextBox 3"/>
          <p:cNvSpPr txBox="1">
            <a:spLocks noChangeArrowheads="1"/>
          </p:cNvSpPr>
          <p:nvPr/>
        </p:nvSpPr>
        <p:spPr bwMode="auto">
          <a:xfrm>
            <a:off x="1585912" y="1212642"/>
            <a:ext cx="6324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u="sng" dirty="0">
                <a:hlinkClick r:id="rId8"/>
              </a:rPr>
              <a:t>http://www.pharmacists.ca/cpha-ca/assets/File/education-practice-resources/Flu2013-InfluenzaGuideEN.pdf</a:t>
            </a:r>
            <a:r>
              <a:rPr lang="en-CA" altLang="en-US" sz="1000" dirty="0"/>
              <a:t> </a:t>
            </a:r>
          </a:p>
          <a:p>
            <a:pPr>
              <a:spcBef>
                <a:spcPct val="0"/>
              </a:spcBef>
              <a:buFontTx/>
              <a:buNone/>
            </a:pPr>
            <a:r>
              <a:rPr lang="en-CA" altLang="en-US" sz="1000" u="sng" dirty="0">
                <a:hlinkClick r:id="rId9"/>
              </a:rPr>
              <a:t>http://mpha.in1touch.org/uploaded/web/New%20Pharmaceutical%20Act/Immunization%20Info%20for%20Pharmacists%20Feb%202014%20FINAL%20(2).pdf</a:t>
            </a:r>
            <a:r>
              <a:rPr lang="en-CA" altLang="en-US" sz="1000" u="sng" dirty="0"/>
              <a:t> </a:t>
            </a:r>
            <a:endParaRPr lang="en-CA" altLang="en-US" sz="1000" i="1" dirty="0">
              <a:solidFill>
                <a:schemeClr val="tx1"/>
              </a:solidFill>
            </a:endParaRPr>
          </a:p>
        </p:txBody>
      </p:sp>
      <p:pic>
        <p:nvPicPr>
          <p:cNvPr id="8" name="Picture 7" descr="P:\webinar\Confidentiality clause FIP.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9CF943A7-98F7-4790-93FD-8FB31BA557DA}" type="slidenum">
              <a:rPr lang="en-US" altLang="en-US" sz="900" smtClean="0">
                <a:solidFill>
                  <a:srgbClr val="8C8E8E"/>
                </a:solidFill>
              </a:rPr>
              <a:pPr>
                <a:spcBef>
                  <a:spcPct val="0"/>
                </a:spcBef>
                <a:buFontTx/>
                <a:buNone/>
              </a:pPr>
              <a:t>31</a:t>
            </a:fld>
            <a:endParaRPr lang="en-US" altLang="en-US" sz="1400">
              <a:solidFill>
                <a:schemeClr val="tx1"/>
              </a:solidFill>
            </a:endParaRPr>
          </a:p>
        </p:txBody>
      </p:sp>
      <p:sp>
        <p:nvSpPr>
          <p:cNvPr id="32773" name="TextBox 7"/>
          <p:cNvSpPr txBox="1">
            <a:spLocks noChangeArrowheads="1"/>
          </p:cNvSpPr>
          <p:nvPr/>
        </p:nvSpPr>
        <p:spPr bwMode="auto">
          <a:xfrm>
            <a:off x="2771775" y="3200400"/>
            <a:ext cx="401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914400" indent="-45720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startAt="2"/>
            </a:pPr>
            <a:r>
              <a:rPr lang="en-CA" altLang="en-US" dirty="0">
                <a:latin typeface="+mn-lt"/>
              </a:rPr>
              <a:t>Other drugs by injection</a:t>
            </a:r>
          </a:p>
        </p:txBody>
      </p:sp>
      <p:sp>
        <p:nvSpPr>
          <p:cNvPr id="7" name="Title 1"/>
          <p:cNvSpPr>
            <a:spLocks noGrp="1"/>
          </p:cNvSpPr>
          <p:nvPr>
            <p:ph type="title"/>
          </p:nvPr>
        </p:nvSpPr>
        <p:spPr>
          <a:xfrm>
            <a:off x="939800" y="2511425"/>
            <a:ext cx="7620000" cy="841375"/>
          </a:xfrm>
        </p:spPr>
        <p:txBody>
          <a:bodyPr/>
          <a:lstStyle/>
          <a:p>
            <a:pPr>
              <a:defRPr/>
            </a:pPr>
            <a:r>
              <a:rPr lang="fr-FR" dirty="0"/>
              <a:t>2) ADMINISTERING DRUGS BY INJECTION</a:t>
            </a:r>
          </a:p>
        </p:txBody>
      </p:sp>
      <p:pic>
        <p:nvPicPr>
          <p:cNvPr id="8" name="Picture 7"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61400" cy="4381500"/>
          </a:xfrm>
        </p:spPr>
        <p:txBody>
          <a:bodyPr/>
          <a:lstStyle/>
          <a:p>
            <a:pPr marL="0" indent="0">
              <a:buFontTx/>
              <a:buNone/>
              <a:defRPr/>
            </a:pPr>
            <a:r>
              <a:rPr lang="en-US" b="1" u="sng" dirty="0">
                <a:solidFill>
                  <a:schemeClr val="tx1"/>
                </a:solidFill>
              </a:rPr>
              <a:t>CANADA</a:t>
            </a:r>
            <a:r>
              <a:rPr lang="en-US" dirty="0">
                <a:solidFill>
                  <a:schemeClr val="tx1"/>
                </a:solidFill>
              </a:rPr>
              <a:t>:</a:t>
            </a:r>
            <a:endParaRPr lang="en-US" sz="1000" dirty="0">
              <a:solidFill>
                <a:schemeClr val="tx1"/>
              </a:solidFill>
            </a:endParaRPr>
          </a:p>
          <a:p>
            <a:pPr lvl="1">
              <a:defRPr/>
            </a:pPr>
            <a:r>
              <a:rPr lang="en-US" sz="1750" i="0" dirty="0">
                <a:solidFill>
                  <a:schemeClr val="tx1"/>
                </a:solidFill>
                <a:latin typeface="+mn-lt"/>
                <a:cs typeface="Times" panose="02020603050405020304" pitchFamily="18" charset="0"/>
              </a:rPr>
              <a:t>British Columbia: intramuscular (IM), subcutaneous (SC), or intradermal (ID) injections for immunizing or for treating anaphylaxis. Only patients &gt; 5 years.</a:t>
            </a:r>
          </a:p>
          <a:p>
            <a:pPr lvl="1">
              <a:defRPr/>
            </a:pPr>
            <a:r>
              <a:rPr lang="en-US" sz="1750" i="0" dirty="0">
                <a:solidFill>
                  <a:schemeClr val="tx1"/>
                </a:solidFill>
                <a:latin typeface="+mn-lt"/>
                <a:cs typeface="Times" panose="02020603050405020304" pitchFamily="18" charset="0"/>
              </a:rPr>
              <a:t>Alberta: IM or SC vaccinations or parenteral nutrition. Only patients &gt; 5 years and non-pregnant. </a:t>
            </a:r>
          </a:p>
          <a:p>
            <a:pPr lvl="1">
              <a:defRPr/>
            </a:pPr>
            <a:r>
              <a:rPr lang="en-US" sz="1750" i="0" dirty="0">
                <a:solidFill>
                  <a:schemeClr val="tx1"/>
                </a:solidFill>
                <a:latin typeface="+mn-lt"/>
                <a:cs typeface="Times" panose="02020603050405020304" pitchFamily="18" charset="0"/>
              </a:rPr>
              <a:t>Manitoba: only patients &gt; 5 years and non-family members.</a:t>
            </a:r>
          </a:p>
          <a:p>
            <a:pPr lvl="1">
              <a:defRPr/>
            </a:pPr>
            <a:r>
              <a:rPr lang="en-US" sz="1750" i="0" dirty="0">
                <a:solidFill>
                  <a:schemeClr val="tx1"/>
                </a:solidFill>
                <a:latin typeface="+mn-lt"/>
                <a:cs typeface="Times" panose="02020603050405020304" pitchFamily="18" charset="0"/>
              </a:rPr>
              <a:t>Ontario: pharmacists may administer drugs by injection for demonstration purposes, and influenza vaccine by injection or inhalation for patients &gt; 5 years.</a:t>
            </a:r>
          </a:p>
          <a:p>
            <a:pPr lvl="1">
              <a:defRPr/>
            </a:pPr>
            <a:r>
              <a:rPr lang="en-US" sz="1750" i="0" dirty="0">
                <a:solidFill>
                  <a:schemeClr val="tx1"/>
                </a:solidFill>
                <a:latin typeface="+mn-lt"/>
                <a:cs typeface="Times" panose="02020603050405020304" pitchFamily="18" charset="0"/>
              </a:rPr>
              <a:t>Québec: for demonstration purposes only, excluding intravenous (IV) injections.</a:t>
            </a:r>
          </a:p>
          <a:p>
            <a:pPr lvl="1">
              <a:defRPr/>
            </a:pPr>
            <a:r>
              <a:rPr lang="en-US" sz="1750" i="0" dirty="0">
                <a:solidFill>
                  <a:schemeClr val="tx1"/>
                </a:solidFill>
                <a:latin typeface="+mn-lt"/>
                <a:cs typeface="Times" panose="02020603050405020304" pitchFamily="18" charset="0"/>
              </a:rPr>
              <a:t>New Brunswick: pharmacists need advanced drug administration requirements and may administer drugs IM, SC, ID, or IV for flu shots, shingles vaccines, travel vaccines and birth control</a:t>
            </a:r>
            <a:r>
              <a:rPr lang="en-US" sz="1750" i="0" dirty="0">
                <a:solidFill>
                  <a:schemeClr val="tx1"/>
                </a:solidFill>
                <a:latin typeface="+mn-lt"/>
              </a:rPr>
              <a:t>.</a:t>
            </a:r>
            <a:endParaRPr lang="en-US" sz="1750" i="0" dirty="0">
              <a:solidFill>
                <a:schemeClr val="tx1"/>
              </a:solidFill>
              <a:latin typeface="+mn-lt"/>
              <a:cs typeface="Times" panose="02020603050405020304" pitchFamily="18" charset="0"/>
            </a:endParaRPr>
          </a:p>
          <a:p>
            <a:pPr lvl="1">
              <a:defRPr/>
            </a:pPr>
            <a:r>
              <a:rPr lang="en-US" sz="1750" i="0" dirty="0">
                <a:solidFill>
                  <a:schemeClr val="tx1"/>
                </a:solidFill>
                <a:latin typeface="+mn-lt"/>
                <a:cs typeface="Times" panose="02020603050405020304" pitchFamily="18" charset="0"/>
              </a:rPr>
              <a:t>Nova Scotia: pharmacists may provide vaccinations and injections after a training program.</a:t>
            </a:r>
          </a:p>
        </p:txBody>
      </p:sp>
      <p:sp>
        <p:nvSpPr>
          <p:cNvPr id="33795"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27A9C4F0-6F90-4746-ABE7-2A457DAD58AA}" type="slidenum">
              <a:rPr lang="en-US" altLang="en-US" sz="900" smtClean="0">
                <a:solidFill>
                  <a:srgbClr val="8C8E8E"/>
                </a:solidFill>
              </a:rPr>
              <a:pPr>
                <a:spcBef>
                  <a:spcPct val="0"/>
                </a:spcBef>
                <a:buFontTx/>
                <a:buNone/>
              </a:pPr>
              <a:t>32</a:t>
            </a:fld>
            <a:endParaRPr lang="en-US" altLang="en-US" sz="1400">
              <a:solidFill>
                <a:schemeClr val="tx1"/>
              </a:solidFill>
            </a:endParaRPr>
          </a:p>
        </p:txBody>
      </p:sp>
      <p:sp>
        <p:nvSpPr>
          <p:cNvPr id="33796" name="TextBox 1"/>
          <p:cNvSpPr txBox="1">
            <a:spLocks noChangeArrowheads="1"/>
          </p:cNvSpPr>
          <p:nvPr/>
        </p:nvSpPr>
        <p:spPr bwMode="auto">
          <a:xfrm>
            <a:off x="122237" y="4953000"/>
            <a:ext cx="7759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rgbClr val="6A9BB2"/>
                </a:solidFill>
                <a:hlinkClick r:id="rId2"/>
              </a:rPr>
              <a:t>http://http://</a:t>
            </a:r>
            <a:r>
              <a:rPr lang="en-CA" altLang="en-US" sz="1000" i="1" u="sng" dirty="0" smtClean="0">
                <a:solidFill>
                  <a:srgbClr val="6A9BB2"/>
                </a:solidFill>
                <a:hlinkClick r:id="rId2"/>
              </a:rPr>
              <a:t>blueprintforpharmacy.ca/docs/kt-tools/canada-environmental-scan-of-pharmacy-services---</a:t>
            </a:r>
            <a:r>
              <a:rPr lang="en-CA" altLang="en-US" sz="1000" i="1" u="sng" dirty="0">
                <a:solidFill>
                  <a:srgbClr val="6A9BB2"/>
                </a:solidFill>
                <a:hlinkClick r:id="rId2"/>
              </a:rPr>
              <a:t>cpha-october-2013---final.pdf</a:t>
            </a:r>
            <a:r>
              <a:rPr lang="en-CA" altLang="en-US" sz="1000" i="1" u="sng" dirty="0">
                <a:solidFill>
                  <a:srgbClr val="6A9BB2"/>
                </a:solidFill>
              </a:rPr>
              <a:t> </a:t>
            </a:r>
          </a:p>
          <a:p>
            <a:pPr>
              <a:spcBef>
                <a:spcPct val="0"/>
              </a:spcBef>
              <a:buFontTx/>
              <a:buNone/>
            </a:pPr>
            <a:r>
              <a:rPr lang="en-CA" altLang="en-US" sz="1000" i="1" u="sng" dirty="0">
                <a:solidFill>
                  <a:srgbClr val="6A9BB2"/>
                </a:solidFill>
                <a:hlinkClick r:id="rId3"/>
              </a:rPr>
              <a:t>http://www.pharmacists.ca/cpha-ca/assets/File/pharmacy-in-canada/ExpandedScopeChart.pdf</a:t>
            </a:r>
            <a:r>
              <a:rPr lang="en-CA" altLang="en-US" sz="1000" i="1" u="sng" dirty="0">
                <a:solidFill>
                  <a:srgbClr val="6A9BB2"/>
                </a:solidFill>
              </a:rPr>
              <a:t> </a:t>
            </a:r>
            <a:endParaRPr lang="en-US" altLang="en-US" sz="1000" i="1" u="sng" dirty="0">
              <a:solidFill>
                <a:srgbClr val="6A9BB2"/>
              </a:solidFill>
            </a:endParaRPr>
          </a:p>
          <a:p>
            <a:pPr>
              <a:spcBef>
                <a:spcPct val="0"/>
              </a:spcBef>
              <a:buFontTx/>
              <a:buNone/>
            </a:pPr>
            <a:r>
              <a:rPr lang="en-CA" altLang="en-US" sz="1000" i="1" u="sng" dirty="0">
                <a:solidFill>
                  <a:schemeClr val="tx1"/>
                </a:solidFill>
                <a:hlinkClick r:id="rId4"/>
              </a:rPr>
              <a:t>http://www.opq.org/fr-CA/pharmaciens/application-de-la-loi-41/nouvelles-activites/</a:t>
            </a:r>
            <a:r>
              <a:rPr lang="en-CA" altLang="en-US" sz="1000" i="1" u="sng" dirty="0">
                <a:solidFill>
                  <a:schemeClr val="tx1"/>
                </a:solidFill>
              </a:rPr>
              <a:t> </a:t>
            </a:r>
            <a:r>
              <a:rPr lang="en-CA" altLang="en-US" sz="1000" i="1" u="sng" dirty="0">
                <a:solidFill>
                  <a:srgbClr val="6A9BB2"/>
                </a:solidFill>
              </a:rPr>
              <a:t> </a:t>
            </a:r>
          </a:p>
          <a:p>
            <a:pPr>
              <a:spcBef>
                <a:spcPct val="0"/>
              </a:spcBef>
              <a:buFontTx/>
              <a:buNone/>
            </a:pPr>
            <a:r>
              <a:rPr lang="en-CA" altLang="en-US" sz="1000" i="1" u="sng" dirty="0">
                <a:solidFill>
                  <a:srgbClr val="6A9BB2"/>
                </a:solidFill>
                <a:hlinkClick r:id="rId5"/>
              </a:rPr>
              <a:t>http://nbpharma.ca/</a:t>
            </a:r>
            <a:r>
              <a:rPr lang="en-CA" altLang="en-US" sz="1000" i="1" u="sng" dirty="0">
                <a:solidFill>
                  <a:srgbClr val="6A9BB2"/>
                </a:solidFill>
              </a:rPr>
              <a:t> </a:t>
            </a:r>
          </a:p>
        </p:txBody>
      </p:sp>
      <p:pic>
        <p:nvPicPr>
          <p:cNvPr id="7" name="Picture 6" descr="P:\webinar\Confidentiality clause FIP.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5069"/>
            <a:ext cx="8915400" cy="1600200"/>
          </a:xfrm>
        </p:spPr>
        <p:txBody>
          <a:bodyPr/>
          <a:lstStyle/>
          <a:p>
            <a:pPr>
              <a:defRPr/>
            </a:pPr>
            <a:r>
              <a:rPr lang="en-US" kern="1200" dirty="0"/>
              <a:t>3) AGENCIES TO MONITOR OVER-THE-COUNTER DRUG SALES: </a:t>
            </a:r>
            <a:r>
              <a:rPr lang="en-US" kern="1200" dirty="0" smtClean="0"/>
              <a:t>OUTBREAK CONTROL</a:t>
            </a:r>
            <a:endParaRPr lang="fr-FR" kern="1200" dirty="0"/>
          </a:p>
        </p:txBody>
      </p:sp>
      <p:sp>
        <p:nvSpPr>
          <p:cNvPr id="34819"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95DD834D-AF72-4098-843B-DFE18CCDC6DE}" type="slidenum">
              <a:rPr lang="en-US" altLang="en-US" sz="900" smtClean="0">
                <a:solidFill>
                  <a:srgbClr val="8C8E8E"/>
                </a:solidFill>
              </a:rPr>
              <a:pPr>
                <a:spcBef>
                  <a:spcPct val="0"/>
                </a:spcBef>
                <a:buFontTx/>
                <a:buNone/>
              </a:pPr>
              <a:t>33</a:t>
            </a:fld>
            <a:endParaRPr lang="en-US" altLang="en-US" sz="1400">
              <a:solidFill>
                <a:schemeClr val="tx1"/>
              </a:solidFill>
            </a:endParaRPr>
          </a:p>
        </p:txBody>
      </p:sp>
      <p:pic>
        <p:nvPicPr>
          <p:cNvPr id="6" name="Picture 5"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0987"/>
            <a:ext cx="8385175" cy="4333875"/>
          </a:xfrm>
        </p:spPr>
        <p:txBody>
          <a:bodyPr/>
          <a:lstStyle/>
          <a:p>
            <a:pPr marL="0" indent="0">
              <a:buFontTx/>
              <a:buNone/>
              <a:defRPr/>
            </a:pPr>
            <a:r>
              <a:rPr lang="en-US" altLang="en-US" b="1" u="sng" dirty="0">
                <a:solidFill>
                  <a:schemeClr val="tx1"/>
                </a:solidFill>
              </a:rPr>
              <a:t>CANADA</a:t>
            </a:r>
            <a:r>
              <a:rPr lang="en-US" altLang="en-US" dirty="0">
                <a:solidFill>
                  <a:schemeClr val="tx1"/>
                </a:solidFill>
              </a:rPr>
              <a:t>:</a:t>
            </a:r>
            <a:r>
              <a:rPr lang="en-US" altLang="en-US" b="1" dirty="0">
                <a:solidFill>
                  <a:schemeClr val="tx1"/>
                </a:solidFill>
              </a:rPr>
              <a:t> </a:t>
            </a:r>
            <a:r>
              <a:rPr lang="en-US" altLang="en-US" dirty="0">
                <a:solidFill>
                  <a:schemeClr val="tx1"/>
                </a:solidFill>
              </a:rPr>
              <a:t>Walkerton, Ontario Outbreak:</a:t>
            </a:r>
            <a:endParaRPr lang="en-CA" altLang="en-US" dirty="0">
              <a:solidFill>
                <a:schemeClr val="tx1"/>
              </a:solidFill>
              <a:sym typeface="Wingdings" pitchFamily="2" charset="2"/>
            </a:endParaRPr>
          </a:p>
          <a:p>
            <a:pPr lvl="1">
              <a:defRPr/>
            </a:pPr>
            <a:r>
              <a:rPr lang="en-US" altLang="en-US" sz="1900" i="0" dirty="0">
                <a:solidFill>
                  <a:schemeClr val="tx1"/>
                </a:solidFill>
                <a:latin typeface="+mn-lt"/>
              </a:rPr>
              <a:t>Over-the-counter (OTC) </a:t>
            </a:r>
            <a:r>
              <a:rPr lang="en-CA" altLang="en-US" sz="1900" i="0" dirty="0">
                <a:solidFill>
                  <a:schemeClr val="tx1"/>
                </a:solidFill>
                <a:latin typeface="+mn-lt"/>
              </a:rPr>
              <a:t>anti-</a:t>
            </a:r>
            <a:r>
              <a:rPr lang="en-CA" altLang="en-US" sz="1900" i="0" dirty="0" err="1">
                <a:solidFill>
                  <a:schemeClr val="tx1"/>
                </a:solidFill>
                <a:latin typeface="+mn-lt"/>
              </a:rPr>
              <a:t>nauseant</a:t>
            </a:r>
            <a:r>
              <a:rPr lang="en-CA" altLang="en-US" sz="1900" i="0" dirty="0">
                <a:solidFill>
                  <a:schemeClr val="tx1"/>
                </a:solidFill>
                <a:latin typeface="+mn-lt"/>
              </a:rPr>
              <a:t> and anti-diarrheal sales</a:t>
            </a:r>
            <a:r>
              <a:rPr lang="en-US" altLang="en-US" sz="1900" i="0" dirty="0">
                <a:solidFill>
                  <a:schemeClr val="tx1"/>
                </a:solidFill>
                <a:latin typeface="+mn-lt"/>
              </a:rPr>
              <a:t> could detect gastrointestinal illness outbreaks related to water contamination.</a:t>
            </a:r>
          </a:p>
          <a:p>
            <a:pPr lvl="1">
              <a:defRPr/>
            </a:pPr>
            <a:r>
              <a:rPr lang="en-US" altLang="en-US" sz="1900" i="0" dirty="0">
                <a:solidFill>
                  <a:schemeClr val="tx1"/>
                </a:solidFill>
                <a:latin typeface="+mn-lt"/>
              </a:rPr>
              <a:t>Local weekly pharmacy OTC sales were comparable to outbreak epidemic curves.</a:t>
            </a:r>
            <a:endParaRPr lang="en-CA" altLang="en-US" sz="1900" i="0" dirty="0">
              <a:solidFill>
                <a:schemeClr val="tx1"/>
              </a:solidFill>
              <a:latin typeface="+mn-lt"/>
            </a:endParaRPr>
          </a:p>
          <a:p>
            <a:pPr marL="0" indent="0">
              <a:buFontTx/>
              <a:buNone/>
              <a:defRPr/>
            </a:pPr>
            <a:endParaRPr lang="en-US" sz="1000" dirty="0">
              <a:solidFill>
                <a:schemeClr val="tx1"/>
              </a:solidFill>
            </a:endParaRPr>
          </a:p>
          <a:p>
            <a:pPr marL="0" indent="0">
              <a:buFontTx/>
              <a:buNone/>
              <a:defRPr/>
            </a:pPr>
            <a:r>
              <a:rPr lang="en-US" b="1" u="sng" dirty="0">
                <a:solidFill>
                  <a:schemeClr val="tx1"/>
                </a:solidFill>
              </a:rPr>
              <a:t>JAPAN</a:t>
            </a:r>
            <a:r>
              <a:rPr lang="en-US" dirty="0">
                <a:solidFill>
                  <a:schemeClr val="tx1"/>
                </a:solidFill>
              </a:rPr>
              <a:t>:</a:t>
            </a:r>
            <a:endParaRPr lang="en-CA" dirty="0">
              <a:solidFill>
                <a:schemeClr val="tx1"/>
              </a:solidFill>
              <a:sym typeface="Wingdings" panose="05000000000000000000" pitchFamily="2" charset="2"/>
            </a:endParaRPr>
          </a:p>
          <a:p>
            <a:pPr lvl="1">
              <a:defRPr/>
            </a:pPr>
            <a:r>
              <a:rPr lang="en-US" sz="1830" i="0" dirty="0">
                <a:solidFill>
                  <a:schemeClr val="tx1"/>
                </a:solidFill>
                <a:latin typeface="+mn-lt"/>
              </a:rPr>
              <a:t>Correlation between common cold OTC sales and concurrent influenza activity.</a:t>
            </a:r>
          </a:p>
          <a:p>
            <a:pPr marL="0" indent="0">
              <a:buFontTx/>
              <a:buNone/>
              <a:defRPr/>
            </a:pPr>
            <a:endParaRPr lang="en-US" altLang="en-US" sz="1000" dirty="0">
              <a:solidFill>
                <a:schemeClr val="tx1"/>
              </a:solidFill>
            </a:endParaRPr>
          </a:p>
          <a:p>
            <a:pPr marL="0" indent="0">
              <a:buFontTx/>
              <a:buNone/>
              <a:defRPr/>
            </a:pPr>
            <a:r>
              <a:rPr lang="en-US" altLang="en-US" b="1" u="sng" dirty="0">
                <a:solidFill>
                  <a:schemeClr val="tx1"/>
                </a:solidFill>
              </a:rPr>
              <a:t>USA</a:t>
            </a:r>
            <a:r>
              <a:rPr lang="en-US" altLang="en-US" dirty="0">
                <a:solidFill>
                  <a:schemeClr val="tx1"/>
                </a:solidFill>
              </a:rPr>
              <a:t>: New York</a:t>
            </a:r>
          </a:p>
          <a:p>
            <a:pPr lvl="1">
              <a:defRPr/>
            </a:pPr>
            <a:r>
              <a:rPr lang="en-US" altLang="en-US" sz="1900" i="0" dirty="0">
                <a:solidFill>
                  <a:schemeClr val="tx1"/>
                </a:solidFill>
                <a:latin typeface="+mn-lt"/>
              </a:rPr>
              <a:t>Cough and influenza medication sales correlate strongly with annual influenza epidemics.</a:t>
            </a:r>
          </a:p>
          <a:p>
            <a:pPr lvl="1">
              <a:defRPr/>
            </a:pPr>
            <a:r>
              <a:rPr lang="en-US" altLang="en-US" sz="1900" i="0" dirty="0">
                <a:solidFill>
                  <a:schemeClr val="tx1"/>
                </a:solidFill>
                <a:latin typeface="+mn-lt"/>
              </a:rPr>
              <a:t>OTC medication sales can be considered a </a:t>
            </a:r>
            <a:r>
              <a:rPr lang="en-US" altLang="en-US" sz="1900" i="0" dirty="0" err="1">
                <a:solidFill>
                  <a:schemeClr val="tx1"/>
                </a:solidFill>
                <a:latin typeface="+mn-lt"/>
              </a:rPr>
              <a:t>syndromic</a:t>
            </a:r>
            <a:r>
              <a:rPr lang="en-US" altLang="en-US" sz="1900" i="0" dirty="0">
                <a:solidFill>
                  <a:schemeClr val="tx1"/>
                </a:solidFill>
                <a:latin typeface="+mn-lt"/>
              </a:rPr>
              <a:t> surveillance system.</a:t>
            </a:r>
          </a:p>
        </p:txBody>
      </p:sp>
      <p:sp>
        <p:nvSpPr>
          <p:cNvPr id="35843"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B0931CD5-592C-44FD-AC87-D0ACC8FFBBCD}" type="slidenum">
              <a:rPr lang="en-US" altLang="en-US" sz="900" smtClean="0">
                <a:solidFill>
                  <a:srgbClr val="8C8E8E"/>
                </a:solidFill>
              </a:rPr>
              <a:pPr>
                <a:spcBef>
                  <a:spcPct val="0"/>
                </a:spcBef>
                <a:buFontTx/>
                <a:buNone/>
              </a:pPr>
              <a:t>34</a:t>
            </a:fld>
            <a:endParaRPr lang="en-US" altLang="en-US" sz="1400">
              <a:solidFill>
                <a:schemeClr val="tx1"/>
              </a:solidFill>
            </a:endParaRPr>
          </a:p>
        </p:txBody>
      </p:sp>
      <p:sp>
        <p:nvSpPr>
          <p:cNvPr id="35844" name="TextBox 3"/>
          <p:cNvSpPr txBox="1">
            <a:spLocks noChangeArrowheads="1"/>
          </p:cNvSpPr>
          <p:nvPr/>
        </p:nvSpPr>
        <p:spPr bwMode="auto">
          <a:xfrm>
            <a:off x="1295400" y="3429000"/>
            <a:ext cx="304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dirty="0">
                <a:solidFill>
                  <a:schemeClr val="tx1"/>
                </a:solidFill>
                <a:hlinkClick r:id="rId3"/>
              </a:rPr>
              <a:t>http://www.ncbi.nlm.nih.gov/pubmed/16177693</a:t>
            </a:r>
            <a:r>
              <a:rPr lang="en-CA" altLang="en-US" sz="1000" i="1" dirty="0">
                <a:solidFill>
                  <a:schemeClr val="tx1"/>
                </a:solidFill>
              </a:rPr>
              <a:t> </a:t>
            </a:r>
          </a:p>
        </p:txBody>
      </p:sp>
      <p:sp>
        <p:nvSpPr>
          <p:cNvPr id="35845" name="TextBox 5"/>
          <p:cNvSpPr txBox="1">
            <a:spLocks noChangeArrowheads="1"/>
          </p:cNvSpPr>
          <p:nvPr/>
        </p:nvSpPr>
        <p:spPr bwMode="auto">
          <a:xfrm>
            <a:off x="3151187" y="6229349"/>
            <a:ext cx="3276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err="1">
                <a:solidFill>
                  <a:schemeClr val="tx1"/>
                </a:solidFill>
              </a:rPr>
              <a:t>Japan</a:t>
            </a:r>
            <a:r>
              <a:rPr lang="fr-FR" altLang="en-US" sz="1600" i="1" dirty="0">
                <a:solidFill>
                  <a:schemeClr val="tx1"/>
                </a:solidFill>
              </a:rPr>
              <a:t>, </a:t>
            </a:r>
            <a:r>
              <a:rPr lang="fr-FR" altLang="en-US" sz="1600" i="1" dirty="0" err="1">
                <a:solidFill>
                  <a:schemeClr val="tx1"/>
                </a:solidFill>
              </a:rPr>
              <a:t>earthquake</a:t>
            </a:r>
            <a:r>
              <a:rPr lang="fr-FR" altLang="en-US" sz="1600" i="1" dirty="0">
                <a:solidFill>
                  <a:schemeClr val="tx1"/>
                </a:solidFill>
              </a:rPr>
              <a:t>/tsunami, 2011</a:t>
            </a:r>
          </a:p>
        </p:txBody>
      </p:sp>
      <p:pic>
        <p:nvPicPr>
          <p:cNvPr id="35846" name="Picture 7" descr="http://www.csmonitor.com/var/archive/storage/images/media/images/0311-japan-earthquake-tsunami-after/9742077-1-eng-US/0311-Japan-Earthquake-tsunami-after_full_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502275"/>
            <a:ext cx="2321696"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3"/>
          <p:cNvSpPr txBox="1">
            <a:spLocks noChangeArrowheads="1"/>
          </p:cNvSpPr>
          <p:nvPr/>
        </p:nvSpPr>
        <p:spPr bwMode="auto">
          <a:xfrm>
            <a:off x="2241549" y="5057775"/>
            <a:ext cx="373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dirty="0">
                <a:solidFill>
                  <a:schemeClr val="tx1"/>
                </a:solidFill>
                <a:hlinkClick r:id="rId5"/>
              </a:rPr>
              <a:t>http://www.cdc.gov/mmwr/preview/mmwrhtml/su5301a47.htm</a:t>
            </a:r>
            <a:endParaRPr lang="en-CA" altLang="en-US" sz="1000" i="1" dirty="0">
              <a:solidFill>
                <a:schemeClr val="tx1"/>
              </a:solidFill>
            </a:endParaRPr>
          </a:p>
          <a:p>
            <a:pPr>
              <a:spcBef>
                <a:spcPct val="0"/>
              </a:spcBef>
              <a:buFontTx/>
              <a:buNone/>
            </a:pPr>
            <a:r>
              <a:rPr lang="en-CA" altLang="en-US" sz="1000" i="1" dirty="0">
                <a:solidFill>
                  <a:schemeClr val="tx1"/>
                </a:solidFill>
                <a:hlinkClick r:id="rId6"/>
              </a:rPr>
              <a:t>http://www.ncbi.nlm.nih.gov/pubmed/16177692</a:t>
            </a:r>
            <a:r>
              <a:rPr lang="en-CA" altLang="en-US" sz="1000" i="1" dirty="0">
                <a:solidFill>
                  <a:schemeClr val="tx1"/>
                </a:solidFill>
              </a:rPr>
              <a:t>  </a:t>
            </a:r>
          </a:p>
        </p:txBody>
      </p:sp>
      <p:sp>
        <p:nvSpPr>
          <p:cNvPr id="35848" name="TextBox 3"/>
          <p:cNvSpPr txBox="1">
            <a:spLocks noChangeArrowheads="1"/>
          </p:cNvSpPr>
          <p:nvPr/>
        </p:nvSpPr>
        <p:spPr bwMode="auto">
          <a:xfrm>
            <a:off x="3151187" y="2028825"/>
            <a:ext cx="564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dirty="0">
                <a:solidFill>
                  <a:schemeClr val="tx1"/>
                </a:solidFill>
                <a:hlinkClick r:id="rId7"/>
              </a:rPr>
              <a:t>http://www.attorneygeneral.jus.gov.on.ca/english/about/pubs/walkerton/part1/WI_Summary.pdf</a:t>
            </a:r>
            <a:r>
              <a:rPr lang="en-CA" altLang="en-US" sz="1000" i="1" dirty="0">
                <a:solidFill>
                  <a:schemeClr val="tx1"/>
                </a:solidFill>
              </a:rPr>
              <a:t> </a:t>
            </a:r>
          </a:p>
          <a:p>
            <a:pPr>
              <a:spcBef>
                <a:spcPct val="0"/>
              </a:spcBef>
              <a:buFontTx/>
              <a:buNone/>
            </a:pPr>
            <a:r>
              <a:rPr lang="en-CA" altLang="en-US" sz="1000" i="1" dirty="0">
                <a:solidFill>
                  <a:schemeClr val="tx1"/>
                </a:solidFill>
                <a:hlinkClick r:id="rId8"/>
              </a:rPr>
              <a:t>http://www.ncbi.nlm.nih.gov/pubmed/15622795</a:t>
            </a:r>
            <a:r>
              <a:rPr lang="en-CA" altLang="en-US" sz="1000" i="1" dirty="0">
                <a:solidFill>
                  <a:schemeClr val="tx1"/>
                </a:solidFill>
              </a:rPr>
              <a:t> </a:t>
            </a:r>
          </a:p>
        </p:txBody>
      </p:sp>
      <p:pic>
        <p:nvPicPr>
          <p:cNvPr id="9" name="Picture 8" descr="P:\webinar\Confidentiality clause FIP.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C2094329-8D3A-4DE4-B9F6-A10608A42E92}" type="slidenum">
              <a:rPr lang="en-US" altLang="en-US" sz="900" smtClean="0">
                <a:solidFill>
                  <a:srgbClr val="8C8E8E"/>
                </a:solidFill>
              </a:rPr>
              <a:pPr>
                <a:spcBef>
                  <a:spcPct val="0"/>
                </a:spcBef>
                <a:buFontTx/>
                <a:buNone/>
              </a:pPr>
              <a:t>35</a:t>
            </a:fld>
            <a:endParaRPr lang="en-US" altLang="en-US" sz="1400">
              <a:solidFill>
                <a:schemeClr val="tx1"/>
              </a:solidFill>
            </a:endParaRPr>
          </a:p>
        </p:txBody>
      </p:sp>
      <p:sp>
        <p:nvSpPr>
          <p:cNvPr id="4" name="TextBox 3"/>
          <p:cNvSpPr txBox="1"/>
          <p:nvPr/>
        </p:nvSpPr>
        <p:spPr>
          <a:xfrm>
            <a:off x="1219200" y="2478087"/>
            <a:ext cx="6946900" cy="954088"/>
          </a:xfrm>
          <a:prstGeom prst="rect">
            <a:avLst/>
          </a:prstGeom>
          <a:noFill/>
        </p:spPr>
        <p:txBody>
          <a:bodyPr>
            <a:spAutoFit/>
          </a:bodyPr>
          <a:lstStyle/>
          <a:p>
            <a:pPr>
              <a:defRPr/>
            </a:pPr>
            <a:r>
              <a:rPr lang="en-CA" sz="2800" b="1" dirty="0">
                <a:solidFill>
                  <a:schemeClr val="accent6"/>
                </a:solidFill>
                <a:latin typeface="+mj-lt"/>
              </a:rPr>
              <a:t>4) PROTOCOLS FOR NARCOTIC DRUG </a:t>
            </a:r>
            <a:r>
              <a:rPr lang="en-CA" sz="2800" b="1" dirty="0" smtClean="0">
                <a:solidFill>
                  <a:schemeClr val="accent6"/>
                </a:solidFill>
                <a:latin typeface="+mj-lt"/>
              </a:rPr>
              <a:t>  CONTROL </a:t>
            </a:r>
            <a:r>
              <a:rPr lang="en-CA" sz="2800" b="1" dirty="0">
                <a:solidFill>
                  <a:schemeClr val="accent6"/>
                </a:solidFill>
                <a:latin typeface="+mj-lt"/>
              </a:rPr>
              <a:t>AND DISPOSAL</a:t>
            </a:r>
            <a:endParaRPr lang="en-CA" sz="2800" b="1" dirty="0">
              <a:solidFill>
                <a:schemeClr val="accent6"/>
              </a:solidFill>
              <a:latin typeface="+mj-lt"/>
              <a:ea typeface="+mj-ea"/>
              <a:cs typeface="+mj-cs"/>
            </a:endParaRPr>
          </a:p>
        </p:txBody>
      </p:sp>
      <p:pic>
        <p:nvPicPr>
          <p:cNvPr id="6" name="Picture 5"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81000" y="228600"/>
            <a:ext cx="8229600" cy="4040187"/>
          </a:xfrm>
        </p:spPr>
        <p:txBody>
          <a:bodyPr/>
          <a:lstStyle/>
          <a:p>
            <a:pPr marL="0" indent="0">
              <a:buFontTx/>
              <a:buNone/>
            </a:pPr>
            <a:r>
              <a:rPr lang="en-CA" altLang="en-US" b="1" u="sng" dirty="0">
                <a:solidFill>
                  <a:schemeClr val="tx1"/>
                </a:solidFill>
              </a:rPr>
              <a:t>GERMANY</a:t>
            </a:r>
            <a:r>
              <a:rPr lang="en-CA" altLang="en-US" dirty="0">
                <a:solidFill>
                  <a:schemeClr val="tx1"/>
                </a:solidFill>
              </a:rPr>
              <a:t>:</a:t>
            </a:r>
            <a:endParaRPr lang="en-US" altLang="en-US" sz="1000" dirty="0">
              <a:solidFill>
                <a:schemeClr val="tx1"/>
              </a:solidFill>
            </a:endParaRPr>
          </a:p>
          <a:p>
            <a:pPr lvl="1"/>
            <a:r>
              <a:rPr lang="en-US" altLang="en-US" sz="1800" i="0" dirty="0">
                <a:solidFill>
                  <a:schemeClr val="tx1"/>
                </a:solidFill>
                <a:latin typeface="+mn-lt"/>
              </a:rPr>
              <a:t>World Health Organization (WHO) has compiled guidelines for a simplified procedure for exporting narcotic drugs in emergencies.</a:t>
            </a:r>
          </a:p>
          <a:p>
            <a:pPr lvl="1"/>
            <a:r>
              <a:rPr lang="en-US" altLang="en-US" sz="1800" i="0" dirty="0">
                <a:solidFill>
                  <a:schemeClr val="tx1"/>
                </a:solidFill>
                <a:latin typeface="+mn-lt"/>
              </a:rPr>
              <a:t>Germany has reacted to these guidelines by amending Section 15 sub-section 3 of the “Ordinance concerning the Foreign Trade in Narcotics” accordingly.</a:t>
            </a:r>
          </a:p>
          <a:p>
            <a:pPr lvl="1"/>
            <a:r>
              <a:rPr lang="en-US" altLang="en-US" sz="1800" i="0" dirty="0">
                <a:solidFill>
                  <a:schemeClr val="tx1"/>
                </a:solidFill>
                <a:latin typeface="+mn-lt"/>
              </a:rPr>
              <a:t>Such simplified procedures </a:t>
            </a:r>
            <a:r>
              <a:rPr lang="en-US" altLang="en-US" sz="1800" i="0" u="sng" dirty="0">
                <a:solidFill>
                  <a:schemeClr val="tx1"/>
                </a:solidFill>
                <a:latin typeface="+mn-lt"/>
              </a:rPr>
              <a:t>only take effect if the competent authority of the recipient country cannot be reached or is no longer functioning </a:t>
            </a:r>
            <a:r>
              <a:rPr lang="en-US" altLang="en-US" sz="1800" i="0" dirty="0">
                <a:solidFill>
                  <a:schemeClr val="tx1"/>
                </a:solidFill>
                <a:latin typeface="+mn-lt"/>
              </a:rPr>
              <a:t>due to the events.</a:t>
            </a:r>
          </a:p>
          <a:p>
            <a:pPr lvl="1"/>
            <a:r>
              <a:rPr lang="en-US" altLang="en-US" sz="1800" i="0" dirty="0">
                <a:solidFill>
                  <a:schemeClr val="tx1"/>
                </a:solidFill>
                <a:latin typeface="+mn-lt"/>
              </a:rPr>
              <a:t>This procedure, </a:t>
            </a:r>
            <a:r>
              <a:rPr lang="en-US" altLang="en-US" sz="1800" i="0" u="sng" dirty="0">
                <a:solidFill>
                  <a:schemeClr val="tx1"/>
                </a:solidFill>
                <a:latin typeface="+mn-lt"/>
              </a:rPr>
              <a:t>as opposed to the normal export process</a:t>
            </a:r>
            <a:r>
              <a:rPr lang="en-US" altLang="en-US" sz="1800" i="0" dirty="0">
                <a:solidFill>
                  <a:schemeClr val="tx1"/>
                </a:solidFill>
                <a:latin typeface="+mn-lt"/>
              </a:rPr>
              <a:t>, places the </a:t>
            </a:r>
            <a:r>
              <a:rPr lang="en-US" altLang="en-US" sz="1800" i="0" u="sng" dirty="0">
                <a:solidFill>
                  <a:schemeClr val="tx1"/>
                </a:solidFill>
                <a:latin typeface="+mn-lt"/>
              </a:rPr>
              <a:t>controls exclusively within the responsibility of the exporting country</a:t>
            </a:r>
            <a:r>
              <a:rPr lang="en-US" altLang="en-US" sz="1800" i="0" dirty="0">
                <a:solidFill>
                  <a:schemeClr val="tx1"/>
                </a:solidFill>
                <a:latin typeface="+mn-lt"/>
              </a:rPr>
              <a:t>.</a:t>
            </a:r>
            <a:endParaRPr lang="en-US" altLang="en-US" sz="1800" i="0" u="sng" dirty="0">
              <a:solidFill>
                <a:schemeClr val="tx1"/>
              </a:solidFill>
              <a:latin typeface="+mn-lt"/>
            </a:endParaRPr>
          </a:p>
          <a:p>
            <a:pPr lvl="1"/>
            <a:r>
              <a:rPr lang="en-US" altLang="en-US" sz="1800" i="0" dirty="0">
                <a:solidFill>
                  <a:schemeClr val="tx1"/>
                </a:solidFill>
                <a:latin typeface="+mn-lt"/>
              </a:rPr>
              <a:t>Therefore, the authority of the exporting country must place high demands regarding the reliability of the potential suppliers of such aid shipments</a:t>
            </a:r>
            <a:r>
              <a:rPr lang="en-CA" altLang="en-US" sz="1800" i="0" dirty="0">
                <a:solidFill>
                  <a:schemeClr val="tx1"/>
                </a:solidFill>
                <a:latin typeface="+mn-lt"/>
                <a:cs typeface="Times" pitchFamily="1" charset="0"/>
              </a:rPr>
              <a:t>.</a:t>
            </a:r>
          </a:p>
        </p:txBody>
      </p:sp>
      <p:sp>
        <p:nvSpPr>
          <p:cNvPr id="37891"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90920B85-7C69-4D07-9CA2-AA106CE3A0F4}" type="slidenum">
              <a:rPr lang="en-US" altLang="en-US" sz="900" smtClean="0">
                <a:solidFill>
                  <a:srgbClr val="8C8E8E"/>
                </a:solidFill>
              </a:rPr>
              <a:pPr>
                <a:spcBef>
                  <a:spcPct val="0"/>
                </a:spcBef>
                <a:buFontTx/>
                <a:buNone/>
              </a:pPr>
              <a:t>36</a:t>
            </a:fld>
            <a:endParaRPr lang="en-US" altLang="en-US" sz="1400">
              <a:solidFill>
                <a:schemeClr val="tx1"/>
              </a:solidFill>
            </a:endParaRPr>
          </a:p>
        </p:txBody>
      </p:sp>
      <p:sp>
        <p:nvSpPr>
          <p:cNvPr id="37892" name="TextBox 4"/>
          <p:cNvSpPr txBox="1">
            <a:spLocks noChangeArrowheads="1"/>
          </p:cNvSpPr>
          <p:nvPr/>
        </p:nvSpPr>
        <p:spPr bwMode="auto">
          <a:xfrm>
            <a:off x="2438400" y="4217986"/>
            <a:ext cx="571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1000" i="1" u="sng" dirty="0">
                <a:solidFill>
                  <a:schemeClr val="tx1"/>
                </a:solidFill>
                <a:hlinkClick r:id="rId2"/>
              </a:rPr>
              <a:t>http://www.bfarm.de/EN/FederalOpiumAgency/narcoticDrugs/Ein-Ausfuhr/hinweis-ausfuhr.html</a:t>
            </a:r>
            <a:r>
              <a:rPr lang="en-US" altLang="en-US" sz="1000" i="1" dirty="0">
                <a:solidFill>
                  <a:schemeClr val="tx1"/>
                </a:solidFill>
              </a:rPr>
              <a:t> </a:t>
            </a:r>
            <a:endParaRPr lang="en-CA" altLang="en-US" sz="1000" i="1" dirty="0">
              <a:solidFill>
                <a:schemeClr val="tx1"/>
              </a:solidFill>
            </a:endParaRPr>
          </a:p>
        </p:txBody>
      </p:sp>
      <p:sp>
        <p:nvSpPr>
          <p:cNvPr id="37893" name="TextBox 5"/>
          <p:cNvSpPr txBox="1">
            <a:spLocks noChangeArrowheads="1"/>
          </p:cNvSpPr>
          <p:nvPr/>
        </p:nvSpPr>
        <p:spPr bwMode="auto">
          <a:xfrm>
            <a:off x="4114800" y="5074443"/>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Central Europe, </a:t>
            </a:r>
            <a:r>
              <a:rPr lang="fr-FR" altLang="en-US" sz="1600" i="1" dirty="0" err="1">
                <a:solidFill>
                  <a:schemeClr val="tx1"/>
                </a:solidFill>
              </a:rPr>
              <a:t>floods</a:t>
            </a:r>
            <a:r>
              <a:rPr lang="fr-FR" altLang="en-US" sz="1600" i="1" dirty="0">
                <a:solidFill>
                  <a:schemeClr val="tx1"/>
                </a:solidFill>
              </a:rPr>
              <a:t>, 2010</a:t>
            </a:r>
          </a:p>
        </p:txBody>
      </p:sp>
      <p:pic>
        <p:nvPicPr>
          <p:cNvPr id="37894" name="Picture 10" descr="http://inapcache.boston.com/universal/site_graphics/blogs/bigpicture/euroflood_06_16/f19_23740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00600"/>
            <a:ext cx="3048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webinar\Confidentiality clause FI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C29479BD-D8F2-4C53-987C-5ED009CBB2C6}" type="slidenum">
              <a:rPr lang="en-US" altLang="en-US" sz="900" smtClean="0">
                <a:solidFill>
                  <a:srgbClr val="8C8E8E"/>
                </a:solidFill>
              </a:rPr>
              <a:pPr>
                <a:spcBef>
                  <a:spcPct val="0"/>
                </a:spcBef>
                <a:buFontTx/>
                <a:buNone/>
              </a:pPr>
              <a:t>37</a:t>
            </a:fld>
            <a:endParaRPr lang="en-US" altLang="en-US" sz="1400">
              <a:solidFill>
                <a:schemeClr val="tx1"/>
              </a:solidFill>
            </a:endParaRPr>
          </a:p>
        </p:txBody>
      </p:sp>
      <p:sp>
        <p:nvSpPr>
          <p:cNvPr id="38915" name="Content Placeholder 2"/>
          <p:cNvSpPr>
            <a:spLocks noGrp="1"/>
          </p:cNvSpPr>
          <p:nvPr>
            <p:ph idx="1"/>
          </p:nvPr>
        </p:nvSpPr>
        <p:spPr>
          <a:xfrm>
            <a:off x="457200" y="354013"/>
            <a:ext cx="7772400" cy="2619375"/>
          </a:xfrm>
        </p:spPr>
        <p:txBody>
          <a:bodyPr/>
          <a:lstStyle/>
          <a:p>
            <a:pPr marL="0" indent="0">
              <a:buFontTx/>
              <a:buNone/>
            </a:pPr>
            <a:r>
              <a:rPr lang="en-CA" altLang="en-US" b="1" u="sng" dirty="0">
                <a:solidFill>
                  <a:schemeClr val="tx1"/>
                </a:solidFill>
              </a:rPr>
              <a:t>AUSTRALIA</a:t>
            </a:r>
            <a:r>
              <a:rPr lang="en-CA" altLang="en-US" dirty="0">
                <a:solidFill>
                  <a:schemeClr val="tx1"/>
                </a:solidFill>
              </a:rPr>
              <a:t>:</a:t>
            </a:r>
          </a:p>
          <a:p>
            <a:pPr lvl="1" algn="just"/>
            <a:r>
              <a:rPr lang="en-US" altLang="en-US" i="0" dirty="0">
                <a:solidFill>
                  <a:schemeClr val="tx1"/>
                </a:solidFill>
                <a:latin typeface="+mn-lt"/>
              </a:rPr>
              <a:t>Missing prescriptions/paperwork: pharmacist can submit a Statutory Declaration to the Department of Human Services (DHS), including a statement about loss of paperwork as a result of natural disaster/emergency, and an undertaking such that if the paperwork is found it will be forwarded to the DHS and that an insurance claim has not been made.</a:t>
            </a:r>
            <a:endParaRPr lang="en-CA" altLang="en-US" i="0" dirty="0">
              <a:solidFill>
                <a:schemeClr val="tx1"/>
              </a:solidFill>
              <a:latin typeface="+mn-lt"/>
            </a:endParaRPr>
          </a:p>
        </p:txBody>
      </p:sp>
      <p:sp>
        <p:nvSpPr>
          <p:cNvPr id="38916" name="TextBox 5"/>
          <p:cNvSpPr txBox="1">
            <a:spLocks noChangeArrowheads="1"/>
          </p:cNvSpPr>
          <p:nvPr/>
        </p:nvSpPr>
        <p:spPr bwMode="auto">
          <a:xfrm>
            <a:off x="1295400" y="2666999"/>
            <a:ext cx="472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2"/>
              </a:rPr>
              <a:t>http://www.pbs.gov.au/info/news/2014/04/cyclone-ita-advice-for-pharmacists</a:t>
            </a:r>
            <a:r>
              <a:rPr lang="en-CA" altLang="en-US" sz="1000" i="1" u="sng" dirty="0">
                <a:solidFill>
                  <a:schemeClr val="tx1"/>
                </a:solidFill>
                <a:hlinkClick r:id="rId3"/>
              </a:rPr>
              <a:t>/</a:t>
            </a:r>
            <a:r>
              <a:rPr lang="en-CA" altLang="en-US" sz="1000" i="1" dirty="0">
                <a:solidFill>
                  <a:schemeClr val="tx1"/>
                </a:solidFill>
              </a:rPr>
              <a:t> </a:t>
            </a:r>
          </a:p>
        </p:txBody>
      </p:sp>
      <p:pic>
        <p:nvPicPr>
          <p:cNvPr id="38917" name="Picture 21" descr="http://i2.cdn.turner.com/cnn/dam/assets/120204111008-australia-flood-feb-3-story-t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719" y="3352800"/>
            <a:ext cx="39290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5"/>
          <p:cNvSpPr txBox="1">
            <a:spLocks noChangeArrowheads="1"/>
          </p:cNvSpPr>
          <p:nvPr/>
        </p:nvSpPr>
        <p:spPr bwMode="auto">
          <a:xfrm>
            <a:off x="2209800" y="5718175"/>
            <a:ext cx="3898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err="1">
                <a:solidFill>
                  <a:schemeClr val="tx1"/>
                </a:solidFill>
              </a:rPr>
              <a:t>Australia</a:t>
            </a:r>
            <a:r>
              <a:rPr lang="fr-FR" altLang="en-US" sz="1600" i="1" dirty="0">
                <a:solidFill>
                  <a:schemeClr val="tx1"/>
                </a:solidFill>
              </a:rPr>
              <a:t>, Queensland </a:t>
            </a:r>
            <a:r>
              <a:rPr lang="fr-FR" altLang="en-US" sz="1600" i="1" dirty="0" err="1">
                <a:solidFill>
                  <a:schemeClr val="tx1"/>
                </a:solidFill>
              </a:rPr>
              <a:t>floods</a:t>
            </a:r>
            <a:r>
              <a:rPr lang="fr-FR" altLang="en-US" sz="1600" i="1" dirty="0">
                <a:solidFill>
                  <a:schemeClr val="tx1"/>
                </a:solidFill>
              </a:rPr>
              <a:t>, 2010-2011</a:t>
            </a:r>
          </a:p>
        </p:txBody>
      </p:sp>
      <p:pic>
        <p:nvPicPr>
          <p:cNvPr id="7" name="Picture 6" descr="P:\webinar\Confidentiality clause FI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C0818C9F-F34D-498E-81EE-62F40B695B56}" type="slidenum">
              <a:rPr lang="en-US" altLang="en-US" sz="900" smtClean="0">
                <a:solidFill>
                  <a:srgbClr val="8C8E8E"/>
                </a:solidFill>
              </a:rPr>
              <a:pPr>
                <a:spcBef>
                  <a:spcPct val="0"/>
                </a:spcBef>
                <a:buFontTx/>
                <a:buNone/>
              </a:pPr>
              <a:t>38</a:t>
            </a:fld>
            <a:endParaRPr lang="en-US" altLang="en-US" sz="1400">
              <a:solidFill>
                <a:schemeClr val="tx1"/>
              </a:solidFill>
            </a:endParaRPr>
          </a:p>
        </p:txBody>
      </p:sp>
      <p:sp>
        <p:nvSpPr>
          <p:cNvPr id="8" name="TextBox 5"/>
          <p:cNvSpPr txBox="1">
            <a:spLocks noChangeArrowheads="1"/>
          </p:cNvSpPr>
          <p:nvPr/>
        </p:nvSpPr>
        <p:spPr bwMode="auto">
          <a:xfrm>
            <a:off x="1981200" y="3457575"/>
            <a:ext cx="5270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marL="342900" lvl="1" indent="-342900">
              <a:spcBef>
                <a:spcPct val="0"/>
              </a:spcBef>
              <a:buFont typeface="+mj-lt"/>
              <a:buAutoNum type="alphaLcParenR"/>
              <a:defRPr/>
            </a:pPr>
            <a:r>
              <a:rPr lang="en-CA" altLang="en-US" kern="0" dirty="0">
                <a:latin typeface="+mn-lt"/>
              </a:rPr>
              <a:t>Pharmacist licensure/registration mobility</a:t>
            </a:r>
          </a:p>
        </p:txBody>
      </p:sp>
      <p:sp>
        <p:nvSpPr>
          <p:cNvPr id="39942" name="Title 1"/>
          <p:cNvSpPr txBox="1">
            <a:spLocks/>
          </p:cNvSpPr>
          <p:nvPr/>
        </p:nvSpPr>
        <p:spPr bwMode="auto">
          <a:xfrm>
            <a:off x="2390775" y="2514600"/>
            <a:ext cx="457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2800" b="1" dirty="0">
                <a:solidFill>
                  <a:srgbClr val="2D2D8A"/>
                </a:solidFill>
              </a:rPr>
              <a:t>5) HUMAN RESOURCES</a:t>
            </a:r>
            <a:endParaRPr lang="en-CA" altLang="en-US" sz="2800" b="1" dirty="0">
              <a:solidFill>
                <a:srgbClr val="2D2D8A"/>
              </a:solidFill>
            </a:endParaRP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533400" y="1524000"/>
            <a:ext cx="7772400" cy="1219200"/>
          </a:xfrm>
        </p:spPr>
        <p:txBody>
          <a:bodyPr/>
          <a:lstStyle/>
          <a:p>
            <a:pPr marL="0" indent="0">
              <a:buFontTx/>
              <a:buNone/>
            </a:pPr>
            <a:r>
              <a:rPr lang="en-CA" altLang="en-US" b="1" u="sng" dirty="0">
                <a:solidFill>
                  <a:schemeClr val="tx1"/>
                </a:solidFill>
              </a:rPr>
              <a:t>USA and CANADA</a:t>
            </a:r>
            <a:r>
              <a:rPr lang="en-CA" altLang="en-US" dirty="0">
                <a:solidFill>
                  <a:schemeClr val="tx1"/>
                </a:solidFill>
              </a:rPr>
              <a:t>:</a:t>
            </a:r>
            <a:endParaRPr lang="en-CA" altLang="en-US" sz="500" dirty="0">
              <a:solidFill>
                <a:schemeClr val="tx1"/>
              </a:solidFill>
            </a:endParaRPr>
          </a:p>
          <a:p>
            <a:pPr lvl="1"/>
            <a:r>
              <a:rPr lang="en-CA" altLang="en-US" i="0" dirty="0">
                <a:solidFill>
                  <a:schemeClr val="tx1"/>
                </a:solidFill>
                <a:latin typeface="+mn-lt"/>
              </a:rPr>
              <a:t>When activated as Federal employees, their licensure and certification are recognized in all States/Provinces.</a:t>
            </a:r>
          </a:p>
        </p:txBody>
      </p:sp>
      <p:sp>
        <p:nvSpPr>
          <p:cNvPr id="40963"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AD4C35C2-17B7-4D68-834B-35D523DE5584}" type="slidenum">
              <a:rPr lang="en-US" altLang="en-US" sz="900" smtClean="0">
                <a:solidFill>
                  <a:srgbClr val="8C8E8E"/>
                </a:solidFill>
              </a:rPr>
              <a:pPr>
                <a:spcBef>
                  <a:spcPct val="0"/>
                </a:spcBef>
                <a:buFontTx/>
                <a:buNone/>
              </a:pPr>
              <a:t>39</a:t>
            </a:fld>
            <a:endParaRPr lang="en-US" altLang="en-US" sz="1400">
              <a:solidFill>
                <a:schemeClr val="tx1"/>
              </a:solidFill>
            </a:endParaRPr>
          </a:p>
        </p:txBody>
      </p:sp>
      <p:sp>
        <p:nvSpPr>
          <p:cNvPr id="40964" name="TextBox 4"/>
          <p:cNvSpPr txBox="1">
            <a:spLocks noChangeArrowheads="1"/>
          </p:cNvSpPr>
          <p:nvPr/>
        </p:nvSpPr>
        <p:spPr bwMode="auto">
          <a:xfrm>
            <a:off x="3048000" y="5302250"/>
            <a:ext cx="3414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Canada, Alberta Pine Lake </a:t>
            </a:r>
            <a:r>
              <a:rPr lang="fr-FR" altLang="en-US" sz="1600" i="1" dirty="0" err="1">
                <a:solidFill>
                  <a:schemeClr val="tx1"/>
                </a:solidFill>
              </a:rPr>
              <a:t>tornado</a:t>
            </a:r>
            <a:r>
              <a:rPr lang="fr-FR" altLang="en-US" sz="1600" i="1" dirty="0">
                <a:solidFill>
                  <a:schemeClr val="tx1"/>
                </a:solidFill>
              </a:rPr>
              <a:t>, 2000</a:t>
            </a:r>
          </a:p>
        </p:txBody>
      </p:sp>
      <p:pic>
        <p:nvPicPr>
          <p:cNvPr id="40965" name="Picture 6" descr="http://storage.edmontonsun.com/v1/dynamic_resize/sws_path/suns-prod-images/1341731829125_ORIGINAL.jpg?quality=80&amp;size=65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317875"/>
            <a:ext cx="30480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4"/>
          <p:cNvSpPr txBox="1">
            <a:spLocks noChangeArrowheads="1"/>
          </p:cNvSpPr>
          <p:nvPr/>
        </p:nvSpPr>
        <p:spPr bwMode="auto">
          <a:xfrm>
            <a:off x="1371600" y="2667000"/>
            <a:ext cx="464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4"/>
              </a:rPr>
              <a:t>https://www.phe.gov/Preparedness/responders/ndms/teams/Pages/nprt.aspx</a:t>
            </a:r>
            <a:r>
              <a:rPr lang="en-CA" altLang="en-US" sz="1000" i="1" dirty="0">
                <a:solidFill>
                  <a:schemeClr val="tx1"/>
                </a:solidFill>
              </a:rPr>
              <a:t> </a:t>
            </a:r>
            <a:endParaRPr lang="en-CA" altLang="en-US" sz="2400" dirty="0">
              <a:solidFill>
                <a:schemeClr val="tx1"/>
              </a:solidFill>
            </a:endParaRPr>
          </a:p>
        </p:txBody>
      </p:sp>
      <p:pic>
        <p:nvPicPr>
          <p:cNvPr id="7" name="Picture 6" descr="P:\webinar\Confidentiality clause FI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90525"/>
            <a:ext cx="3200400" cy="609600"/>
          </a:xfrm>
        </p:spPr>
        <p:txBody>
          <a:bodyPr/>
          <a:lstStyle/>
          <a:p>
            <a:pPr>
              <a:defRPr/>
            </a:pPr>
            <a:r>
              <a:rPr lang="fr-FR" dirty="0"/>
              <a:t>INTRODUCTION</a:t>
            </a:r>
          </a:p>
        </p:txBody>
      </p:sp>
      <p:sp>
        <p:nvSpPr>
          <p:cNvPr id="6147" name="Content Placeholder 2"/>
          <p:cNvSpPr>
            <a:spLocks noGrp="1"/>
          </p:cNvSpPr>
          <p:nvPr>
            <p:ph idx="1"/>
          </p:nvPr>
        </p:nvSpPr>
        <p:spPr>
          <a:xfrm>
            <a:off x="685800" y="1054100"/>
            <a:ext cx="7772400" cy="1905000"/>
          </a:xfrm>
        </p:spPr>
        <p:txBody>
          <a:bodyPr/>
          <a:lstStyle/>
          <a:p>
            <a:r>
              <a:rPr lang="en-US" altLang="en-US" dirty="0">
                <a:solidFill>
                  <a:schemeClr val="tx1"/>
                </a:solidFill>
              </a:rPr>
              <a:t>Floods, earthquakes, tsunamis, hurricanes, volcanos, etc. lead to</a:t>
            </a:r>
          </a:p>
          <a:p>
            <a:pPr lvl="1"/>
            <a:r>
              <a:rPr lang="en-US" altLang="en-US" i="0" dirty="0">
                <a:solidFill>
                  <a:schemeClr val="tx1"/>
                </a:solidFill>
                <a:latin typeface="+mn-lt"/>
              </a:rPr>
              <a:t>High cost of damage to infrastructure</a:t>
            </a:r>
          </a:p>
          <a:p>
            <a:pPr lvl="1"/>
            <a:r>
              <a:rPr lang="en-US" altLang="en-US" i="0" dirty="0">
                <a:solidFill>
                  <a:schemeClr val="tx1"/>
                </a:solidFill>
                <a:latin typeface="+mn-lt"/>
              </a:rPr>
              <a:t>Injury and death</a:t>
            </a:r>
          </a:p>
          <a:p>
            <a:pPr marL="971550" lvl="2" indent="0">
              <a:buFontTx/>
              <a:buNone/>
            </a:pPr>
            <a:r>
              <a:rPr lang="en-US" altLang="en-US" dirty="0">
                <a:solidFill>
                  <a:schemeClr val="tx1"/>
                </a:solidFill>
                <a:sym typeface="Wingdings" pitchFamily="2" charset="2"/>
              </a:rPr>
              <a:t> Serious disruption of the functioning of a community</a:t>
            </a:r>
            <a:endParaRPr lang="en-US" altLang="en-US" dirty="0">
              <a:solidFill>
                <a:schemeClr val="tx1"/>
              </a:solidFill>
            </a:endParaRPr>
          </a:p>
          <a:p>
            <a:pPr lvl="1"/>
            <a:endParaRPr lang="fr-FR" altLang="en-US" dirty="0"/>
          </a:p>
        </p:txBody>
      </p:sp>
      <p:sp>
        <p:nvSpPr>
          <p:cNvPr id="6148"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7812CA08-9021-4AD6-A2BF-D0275E606976}" type="slidenum">
              <a:rPr lang="en-US" altLang="en-US" sz="900" smtClean="0">
                <a:solidFill>
                  <a:srgbClr val="8C8E8E"/>
                </a:solidFill>
              </a:rPr>
              <a:pPr>
                <a:spcBef>
                  <a:spcPct val="0"/>
                </a:spcBef>
                <a:buFontTx/>
                <a:buNone/>
              </a:pPr>
              <a:t>4</a:t>
            </a:fld>
            <a:endParaRPr lang="en-US" altLang="en-US" sz="1400">
              <a:solidFill>
                <a:schemeClr val="tx1"/>
              </a:solidFill>
            </a:endParaRPr>
          </a:p>
        </p:txBody>
      </p:sp>
      <p:graphicFrame>
        <p:nvGraphicFramePr>
          <p:cNvPr id="8" name="Diagram 7"/>
          <p:cNvGraphicFramePr/>
          <p:nvPr>
            <p:extLst>
              <p:ext uri="{D42A27DB-BD31-4B8C-83A1-F6EECF244321}">
                <p14:modId xmlns:p14="http://schemas.microsoft.com/office/powerpoint/2010/main" val="1765732944"/>
              </p:ext>
            </p:extLst>
          </p:nvPr>
        </p:nvGraphicFramePr>
        <p:xfrm>
          <a:off x="1181100" y="2806700"/>
          <a:ext cx="66294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5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5105400"/>
            <a:ext cx="2667000" cy="160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TextBox 2"/>
          <p:cNvSpPr txBox="1">
            <a:spLocks noChangeArrowheads="1"/>
          </p:cNvSpPr>
          <p:nvPr/>
        </p:nvSpPr>
        <p:spPr bwMode="auto">
          <a:xfrm>
            <a:off x="304800" y="6115176"/>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600" i="1" dirty="0">
                <a:solidFill>
                  <a:schemeClr val="tx1"/>
                </a:solidFill>
              </a:rPr>
              <a:t>Thailand, Indian Ocean earthquake and tsunami, 2004</a:t>
            </a:r>
          </a:p>
        </p:txBody>
      </p:sp>
      <p:pic>
        <p:nvPicPr>
          <p:cNvPr id="9" name="Picture 8" descr="P:\webinar\Confidentiality clause FIP.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1F534CF7-E822-474D-AA70-2E31CDD8F8CD}" type="slidenum">
              <a:rPr lang="en-US" altLang="en-US" sz="900" smtClean="0">
                <a:solidFill>
                  <a:srgbClr val="8C8E8E"/>
                </a:solidFill>
              </a:rPr>
              <a:pPr>
                <a:spcBef>
                  <a:spcPct val="0"/>
                </a:spcBef>
                <a:buFontTx/>
                <a:buNone/>
              </a:pPr>
              <a:t>40</a:t>
            </a:fld>
            <a:endParaRPr lang="en-US" altLang="en-US" sz="1400">
              <a:solidFill>
                <a:schemeClr val="tx1"/>
              </a:solidFill>
            </a:endParaRPr>
          </a:p>
        </p:txBody>
      </p:sp>
      <p:sp>
        <p:nvSpPr>
          <p:cNvPr id="6" name="TextBox 5"/>
          <p:cNvSpPr txBox="1">
            <a:spLocks noChangeArrowheads="1"/>
          </p:cNvSpPr>
          <p:nvPr/>
        </p:nvSpPr>
        <p:spPr bwMode="auto">
          <a:xfrm>
            <a:off x="1552575" y="2971800"/>
            <a:ext cx="56515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914400" indent="-457200">
              <a:spcBef>
                <a:spcPct val="20000"/>
              </a:spcBef>
              <a:buChar char="–"/>
              <a:defRPr sz="20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startAt="2"/>
              <a:defRPr/>
            </a:pPr>
            <a:r>
              <a:rPr lang="en-CA" altLang="en-US" dirty="0">
                <a:latin typeface="+mn-lt"/>
              </a:rPr>
              <a:t>Pharmacy licensure/registration mobility</a:t>
            </a:r>
          </a:p>
          <a:p>
            <a:pPr lvl="2">
              <a:buFontTx/>
              <a:buAutoNum type="romanLcPeriod"/>
              <a:defRPr/>
            </a:pPr>
            <a:r>
              <a:rPr lang="en-CA" altLang="en-US" sz="2000" dirty="0">
                <a:latin typeface="+mn-lt"/>
              </a:rPr>
              <a:t>Temporary pharmacy facilities</a:t>
            </a:r>
          </a:p>
          <a:p>
            <a:pPr lvl="2">
              <a:buFontTx/>
              <a:buAutoNum type="romanLcPeriod"/>
              <a:defRPr/>
            </a:pPr>
            <a:r>
              <a:rPr lang="en-CA" altLang="en-US" sz="2000" dirty="0" err="1">
                <a:solidFill>
                  <a:schemeClr val="bg1">
                    <a:lumMod val="75000"/>
                  </a:schemeClr>
                </a:solidFill>
                <a:latin typeface="+mn-lt"/>
              </a:rPr>
              <a:t>Telepharmacies</a:t>
            </a:r>
            <a:endParaRPr lang="en-CA" altLang="en-US" sz="2000" dirty="0">
              <a:solidFill>
                <a:schemeClr val="bg1">
                  <a:lumMod val="75000"/>
                </a:schemeClr>
              </a:solidFill>
              <a:latin typeface="+mn-lt"/>
            </a:endParaRPr>
          </a:p>
        </p:txBody>
      </p:sp>
      <p:sp>
        <p:nvSpPr>
          <p:cNvPr id="41990" name="Title 1"/>
          <p:cNvSpPr txBox="1">
            <a:spLocks/>
          </p:cNvSpPr>
          <p:nvPr/>
        </p:nvSpPr>
        <p:spPr bwMode="auto">
          <a:xfrm>
            <a:off x="2371725" y="2133600"/>
            <a:ext cx="457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2800" b="1" dirty="0">
                <a:solidFill>
                  <a:srgbClr val="2D2D8A"/>
                </a:solidFill>
              </a:rPr>
              <a:t>5) HUMAN RESOURCES</a:t>
            </a:r>
            <a:endParaRPr lang="en-CA" altLang="en-US" sz="2800" b="1" dirty="0">
              <a:solidFill>
                <a:srgbClr val="2D2D8A"/>
              </a:solidFill>
            </a:endParaRP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685800" y="1371600"/>
            <a:ext cx="7772400" cy="2122488"/>
          </a:xfrm>
        </p:spPr>
        <p:txBody>
          <a:bodyPr/>
          <a:lstStyle/>
          <a:p>
            <a:pPr marL="0" indent="0">
              <a:buFontTx/>
              <a:buNone/>
            </a:pPr>
            <a:r>
              <a:rPr lang="en-CA" altLang="en-US" b="1" u="sng" dirty="0">
                <a:solidFill>
                  <a:schemeClr val="tx1"/>
                </a:solidFill>
              </a:rPr>
              <a:t>AUSTRALIA</a:t>
            </a:r>
            <a:r>
              <a:rPr lang="en-CA" altLang="en-US" dirty="0">
                <a:solidFill>
                  <a:schemeClr val="tx1"/>
                </a:solidFill>
              </a:rPr>
              <a:t>:</a:t>
            </a:r>
            <a:endParaRPr lang="en-CA" altLang="en-US" b="1" u="sng" dirty="0">
              <a:solidFill>
                <a:schemeClr val="tx1"/>
              </a:solidFill>
            </a:endParaRPr>
          </a:p>
          <a:p>
            <a:pPr lvl="1" algn="just"/>
            <a:r>
              <a:rPr lang="en-US" altLang="en-US" sz="1900" i="0" dirty="0">
                <a:solidFill>
                  <a:schemeClr val="tx1"/>
                </a:solidFill>
                <a:latin typeface="+mn-lt"/>
              </a:rPr>
              <a:t>Emergency temporary relocation of a pharmacy due to damage: Pharmacist to email the Department of Human Services (DHS), with name of affected pharmacy, PBS approval number, addresses of current and temporary premises, and expected timeframe for return to the approved premises.</a:t>
            </a:r>
          </a:p>
        </p:txBody>
      </p:sp>
      <p:sp>
        <p:nvSpPr>
          <p:cNvPr id="43011"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E277190A-FCBD-4451-A3EB-0624DC0FE949}" type="slidenum">
              <a:rPr lang="en-US" altLang="en-US" sz="900" smtClean="0">
                <a:solidFill>
                  <a:srgbClr val="8C8E8E"/>
                </a:solidFill>
              </a:rPr>
              <a:pPr>
                <a:spcBef>
                  <a:spcPct val="0"/>
                </a:spcBef>
                <a:buFontTx/>
                <a:buNone/>
              </a:pPr>
              <a:t>41</a:t>
            </a:fld>
            <a:endParaRPr lang="en-US" altLang="en-US" sz="1400">
              <a:solidFill>
                <a:schemeClr val="tx1"/>
              </a:solidFill>
            </a:endParaRPr>
          </a:p>
        </p:txBody>
      </p:sp>
      <p:sp>
        <p:nvSpPr>
          <p:cNvPr id="43012" name="TextBox 5"/>
          <p:cNvSpPr txBox="1">
            <a:spLocks noChangeArrowheads="1"/>
          </p:cNvSpPr>
          <p:nvPr/>
        </p:nvSpPr>
        <p:spPr bwMode="auto">
          <a:xfrm>
            <a:off x="1524000" y="3343275"/>
            <a:ext cx="4724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3"/>
              </a:rPr>
              <a:t>http://www.pbs.gov.au/info/news/2014/04/cyclone-ita-advice-for-pharmacists</a:t>
            </a:r>
            <a:r>
              <a:rPr lang="en-CA" altLang="en-US" sz="1000" i="1" u="sng" dirty="0">
                <a:solidFill>
                  <a:schemeClr val="tx1"/>
                </a:solidFill>
                <a:hlinkClick r:id="rId4"/>
              </a:rPr>
              <a:t>/</a:t>
            </a:r>
            <a:r>
              <a:rPr lang="en-CA" altLang="en-US" sz="1000" i="1" dirty="0">
                <a:solidFill>
                  <a:schemeClr val="tx1"/>
                </a:solidFill>
              </a:rPr>
              <a:t> </a:t>
            </a:r>
          </a:p>
        </p:txBody>
      </p:sp>
      <p:pic>
        <p:nvPicPr>
          <p:cNvPr id="43014" name="Picture 6" descr="http://realtruth.org/images/joplin_missouri_tornado-apha-1105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86200"/>
            <a:ext cx="28876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5"/>
          <p:cNvSpPr txBox="1">
            <a:spLocks noChangeArrowheads="1"/>
          </p:cNvSpPr>
          <p:nvPr/>
        </p:nvSpPr>
        <p:spPr bwMode="auto">
          <a:xfrm>
            <a:off x="3611562" y="4419600"/>
            <a:ext cx="3581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United States, Missouri </a:t>
            </a:r>
            <a:r>
              <a:rPr lang="fr-FR" altLang="en-US" sz="1600" i="1" dirty="0" err="1">
                <a:solidFill>
                  <a:schemeClr val="tx1"/>
                </a:solidFill>
              </a:rPr>
              <a:t>tornado</a:t>
            </a:r>
            <a:r>
              <a:rPr lang="fr-FR" altLang="en-US" sz="1600" i="1" dirty="0">
                <a:solidFill>
                  <a:schemeClr val="tx1"/>
                </a:solidFill>
              </a:rPr>
              <a:t>, 2011</a:t>
            </a:r>
          </a:p>
        </p:txBody>
      </p:sp>
      <p:pic>
        <p:nvPicPr>
          <p:cNvPr id="8" name="Picture 7" descr="P:\webinar\Confidentiality clause FIP.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73B308C4-4D4D-40AB-BE62-4191F02EF40C}" type="slidenum">
              <a:rPr lang="en-US" altLang="en-US" sz="900" smtClean="0">
                <a:solidFill>
                  <a:srgbClr val="8C8E8E"/>
                </a:solidFill>
              </a:rPr>
              <a:pPr>
                <a:spcBef>
                  <a:spcPct val="0"/>
                </a:spcBef>
                <a:buFontTx/>
                <a:buNone/>
              </a:pPr>
              <a:t>42</a:t>
            </a:fld>
            <a:endParaRPr lang="en-US" altLang="en-US" sz="1400">
              <a:solidFill>
                <a:schemeClr val="tx1"/>
              </a:solidFill>
            </a:endParaRPr>
          </a:p>
        </p:txBody>
      </p:sp>
      <p:sp>
        <p:nvSpPr>
          <p:cNvPr id="6" name="TextBox 5"/>
          <p:cNvSpPr txBox="1">
            <a:spLocks noChangeArrowheads="1"/>
          </p:cNvSpPr>
          <p:nvPr/>
        </p:nvSpPr>
        <p:spPr bwMode="auto">
          <a:xfrm>
            <a:off x="1676400" y="3027362"/>
            <a:ext cx="56515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914400" indent="-457200">
              <a:spcBef>
                <a:spcPct val="20000"/>
              </a:spcBef>
              <a:buChar char="–"/>
              <a:defRPr sz="20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startAt="2"/>
              <a:defRPr/>
            </a:pPr>
            <a:r>
              <a:rPr lang="en-CA" altLang="en-US" dirty="0">
                <a:latin typeface="+mn-lt"/>
              </a:rPr>
              <a:t>Pharmacy licensure/registration mobility</a:t>
            </a:r>
          </a:p>
          <a:p>
            <a:pPr lvl="2">
              <a:buFontTx/>
              <a:buAutoNum type="romanLcPeriod"/>
              <a:defRPr/>
            </a:pPr>
            <a:r>
              <a:rPr lang="en-CA" altLang="en-US" sz="2000" dirty="0">
                <a:solidFill>
                  <a:schemeClr val="bg1">
                    <a:lumMod val="75000"/>
                  </a:schemeClr>
                </a:solidFill>
                <a:latin typeface="+mn-lt"/>
              </a:rPr>
              <a:t>Temporary pharmacy facilities</a:t>
            </a:r>
          </a:p>
          <a:p>
            <a:pPr lvl="2">
              <a:buFontTx/>
              <a:buAutoNum type="romanLcPeriod"/>
              <a:defRPr/>
            </a:pPr>
            <a:r>
              <a:rPr lang="en-CA" altLang="en-US" sz="2000" dirty="0" err="1">
                <a:latin typeface="+mn-lt"/>
              </a:rPr>
              <a:t>Telepharmacies</a:t>
            </a:r>
            <a:endParaRPr lang="en-CA" altLang="en-US" sz="2000" dirty="0">
              <a:latin typeface="+mn-lt"/>
            </a:endParaRPr>
          </a:p>
        </p:txBody>
      </p:sp>
      <p:sp>
        <p:nvSpPr>
          <p:cNvPr id="44038" name="Title 1"/>
          <p:cNvSpPr txBox="1">
            <a:spLocks/>
          </p:cNvSpPr>
          <p:nvPr/>
        </p:nvSpPr>
        <p:spPr bwMode="auto">
          <a:xfrm>
            <a:off x="2362200" y="2219325"/>
            <a:ext cx="4572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2800" b="1" dirty="0">
                <a:solidFill>
                  <a:srgbClr val="2D2D8A"/>
                </a:solidFill>
              </a:rPr>
              <a:t>5) HUMAN RESOURCES</a:t>
            </a:r>
            <a:endParaRPr lang="en-CA" altLang="en-US" sz="2800" b="1" dirty="0">
              <a:solidFill>
                <a:srgbClr val="2D2D8A"/>
              </a:solidFill>
            </a:endParaRP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533400" y="533400"/>
            <a:ext cx="7924800" cy="2376488"/>
          </a:xfrm>
        </p:spPr>
        <p:txBody>
          <a:bodyPr/>
          <a:lstStyle/>
          <a:p>
            <a:pPr marL="0" indent="0" algn="ctr">
              <a:buFontTx/>
              <a:buNone/>
            </a:pPr>
            <a:r>
              <a:rPr lang="en-CA" altLang="en-US" b="1" dirty="0">
                <a:solidFill>
                  <a:schemeClr val="tx1"/>
                </a:solidFill>
              </a:rPr>
              <a:t>NEED FOR </a:t>
            </a:r>
            <a:r>
              <a:rPr lang="en-CA" altLang="en-US" b="1" dirty="0" smtClean="0">
                <a:solidFill>
                  <a:schemeClr val="tx1"/>
                </a:solidFill>
              </a:rPr>
              <a:t>TELEPHARMACIES</a:t>
            </a:r>
            <a:endParaRPr lang="en-CA" altLang="en-US" b="1" dirty="0">
              <a:solidFill>
                <a:schemeClr val="tx1"/>
              </a:solidFill>
            </a:endParaRPr>
          </a:p>
          <a:p>
            <a:pPr lvl="1" algn="just"/>
            <a:r>
              <a:rPr lang="en-CA" altLang="en-US" i="0" dirty="0">
                <a:solidFill>
                  <a:schemeClr val="tx1"/>
                </a:solidFill>
                <a:latin typeface="+mn-lt"/>
              </a:rPr>
              <a:t>Pharmacies and pharmacists inaccessible due to damage and relocation </a:t>
            </a:r>
            <a:r>
              <a:rPr lang="en-CA" altLang="en-US" i="0" dirty="0" smtClean="0">
                <a:solidFill>
                  <a:schemeClr val="tx1"/>
                </a:solidFill>
                <a:latin typeface="+mn-lt"/>
              </a:rPr>
              <a:t>– technology </a:t>
            </a:r>
            <a:r>
              <a:rPr lang="en-CA" altLang="en-US" i="0" dirty="0">
                <a:solidFill>
                  <a:schemeClr val="tx1"/>
                </a:solidFill>
                <a:latin typeface="+mn-lt"/>
              </a:rPr>
              <a:t>aids communication with pharmacists located in other areas. </a:t>
            </a:r>
          </a:p>
          <a:p>
            <a:pPr lvl="1" algn="just"/>
            <a:r>
              <a:rPr lang="en-CA" altLang="en-US" i="0" dirty="0">
                <a:solidFill>
                  <a:schemeClr val="tx1"/>
                </a:solidFill>
                <a:latin typeface="+mn-lt"/>
              </a:rPr>
              <a:t>There should also be 24-hour telephone lines for medication-related questions to be answered by a pharmacist.</a:t>
            </a:r>
          </a:p>
        </p:txBody>
      </p:sp>
      <p:sp>
        <p:nvSpPr>
          <p:cNvPr id="45059"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AB264B45-0731-4DDB-B41E-6325FC4E74D5}" type="slidenum">
              <a:rPr lang="en-US" altLang="en-US" sz="900" smtClean="0">
                <a:solidFill>
                  <a:srgbClr val="8C8E8E"/>
                </a:solidFill>
              </a:rPr>
              <a:pPr>
                <a:spcBef>
                  <a:spcPct val="0"/>
                </a:spcBef>
                <a:buFontTx/>
                <a:buNone/>
              </a:pPr>
              <a:t>43</a:t>
            </a:fld>
            <a:endParaRPr lang="en-US" altLang="en-US" sz="1400">
              <a:solidFill>
                <a:schemeClr val="tx1"/>
              </a:solidFill>
            </a:endParaRPr>
          </a:p>
        </p:txBody>
      </p:sp>
      <p:pic>
        <p:nvPicPr>
          <p:cNvPr id="45060" name="Picture 19" descr="http://www.thetelegram.com/media/photos/unis/photo_1001620_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36168"/>
            <a:ext cx="2921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5"/>
          <p:cNvSpPr txBox="1">
            <a:spLocks noChangeArrowheads="1"/>
          </p:cNvSpPr>
          <p:nvPr/>
        </p:nvSpPr>
        <p:spPr bwMode="auto">
          <a:xfrm>
            <a:off x="4076700" y="4495800"/>
            <a:ext cx="2895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Canadian </a:t>
            </a:r>
            <a:r>
              <a:rPr lang="fr-FR" altLang="en-US" sz="1600" i="1" dirty="0" err="1">
                <a:solidFill>
                  <a:schemeClr val="tx1"/>
                </a:solidFill>
              </a:rPr>
              <a:t>Military</a:t>
            </a:r>
            <a:r>
              <a:rPr lang="fr-FR" altLang="en-US" sz="1600" i="1" dirty="0">
                <a:solidFill>
                  <a:schemeClr val="tx1"/>
                </a:solidFill>
              </a:rPr>
              <a:t>, Haïti, 2010</a:t>
            </a:r>
          </a:p>
        </p:txBody>
      </p:sp>
      <p:sp>
        <p:nvSpPr>
          <p:cNvPr id="45062" name="TextBox 5"/>
          <p:cNvSpPr txBox="1">
            <a:spLocks noChangeArrowheads="1"/>
          </p:cNvSpPr>
          <p:nvPr/>
        </p:nvSpPr>
        <p:spPr bwMode="auto">
          <a:xfrm>
            <a:off x="1371600" y="2629693"/>
            <a:ext cx="3597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dirty="0">
                <a:hlinkClick r:id="rId4"/>
              </a:rPr>
              <a:t>http://www.northwesttelepharmacy.ca/about_us.shtml</a:t>
            </a:r>
            <a:r>
              <a:rPr lang="en-CA" altLang="en-US" sz="1000" dirty="0"/>
              <a:t> </a:t>
            </a:r>
            <a:endParaRPr lang="en-CA" altLang="en-US" sz="1000" i="1" u="sng" dirty="0">
              <a:solidFill>
                <a:schemeClr val="tx1"/>
              </a:solidFill>
            </a:endParaRPr>
          </a:p>
        </p:txBody>
      </p:sp>
      <p:pic>
        <p:nvPicPr>
          <p:cNvPr id="7" name="Picture 6" descr="P:\webinar\Confidentiality clause FI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ADDB5922-7751-4BF8-BC09-4630BFB0CAFE}" type="slidenum">
              <a:rPr lang="en-US" altLang="en-US" sz="900" smtClean="0">
                <a:solidFill>
                  <a:srgbClr val="8C8E8E"/>
                </a:solidFill>
              </a:rPr>
              <a:pPr>
                <a:spcBef>
                  <a:spcPct val="0"/>
                </a:spcBef>
                <a:buFontTx/>
                <a:buNone/>
              </a:pPr>
              <a:t>44</a:t>
            </a:fld>
            <a:endParaRPr lang="en-US" altLang="en-US" sz="1400">
              <a:solidFill>
                <a:schemeClr val="tx1"/>
              </a:solidFill>
            </a:endParaRPr>
          </a:p>
        </p:txBody>
      </p:sp>
      <p:sp>
        <p:nvSpPr>
          <p:cNvPr id="6" name="TextBox 5"/>
          <p:cNvSpPr txBox="1">
            <a:spLocks noChangeArrowheads="1"/>
          </p:cNvSpPr>
          <p:nvPr/>
        </p:nvSpPr>
        <p:spPr bwMode="auto">
          <a:xfrm>
            <a:off x="2419350" y="3028950"/>
            <a:ext cx="427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marL="457200" lvl="1" indent="-457200">
              <a:spcBef>
                <a:spcPct val="0"/>
              </a:spcBef>
              <a:buFont typeface="+mj-lt"/>
              <a:buAutoNum type="alphaLcParenR" startAt="3"/>
              <a:defRPr/>
            </a:pPr>
            <a:r>
              <a:rPr lang="en-CA" altLang="en-US" kern="0" dirty="0">
                <a:latin typeface="+mn-lt"/>
                <a:cs typeface="Times" panose="02020603050405020304" pitchFamily="18" charset="0"/>
              </a:rPr>
              <a:t>Patient relocation recognition</a:t>
            </a:r>
          </a:p>
        </p:txBody>
      </p:sp>
      <p:sp>
        <p:nvSpPr>
          <p:cNvPr id="46086" name="Title 1"/>
          <p:cNvSpPr txBox="1">
            <a:spLocks/>
          </p:cNvSpPr>
          <p:nvPr/>
        </p:nvSpPr>
        <p:spPr bwMode="auto">
          <a:xfrm>
            <a:off x="2438400" y="2286000"/>
            <a:ext cx="4572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US" altLang="en-US" sz="2800" b="1" dirty="0">
                <a:solidFill>
                  <a:srgbClr val="2D2D8A"/>
                </a:solidFill>
              </a:rPr>
              <a:t>5) HUMAN RESOURCES</a:t>
            </a:r>
            <a:endParaRPr lang="en-CA" altLang="en-US" sz="2800" b="1" dirty="0">
              <a:solidFill>
                <a:srgbClr val="2D2D8A"/>
              </a:solidFill>
            </a:endParaRP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381000"/>
            <a:ext cx="7772400" cy="2667000"/>
          </a:xfrm>
        </p:spPr>
        <p:txBody>
          <a:bodyPr/>
          <a:lstStyle/>
          <a:p>
            <a:pPr marL="0" indent="0">
              <a:buFontTx/>
              <a:buNone/>
            </a:pPr>
            <a:r>
              <a:rPr lang="en-CA" altLang="en-US" b="1" u="sng" dirty="0">
                <a:solidFill>
                  <a:schemeClr val="tx1"/>
                </a:solidFill>
              </a:rPr>
              <a:t>USA</a:t>
            </a:r>
            <a:r>
              <a:rPr lang="en-CA" altLang="en-US" dirty="0">
                <a:solidFill>
                  <a:schemeClr val="tx1"/>
                </a:solidFill>
              </a:rPr>
              <a:t>:</a:t>
            </a:r>
            <a:endParaRPr lang="en-CA" altLang="en-US" u="sng" dirty="0">
              <a:solidFill>
                <a:schemeClr val="tx1"/>
              </a:solidFill>
            </a:endParaRPr>
          </a:p>
          <a:p>
            <a:pPr lvl="1"/>
            <a:r>
              <a:rPr lang="en-CA" altLang="en-US" i="0" dirty="0">
                <a:solidFill>
                  <a:schemeClr val="tx1"/>
                </a:solidFill>
                <a:latin typeface="+mn-lt"/>
              </a:rPr>
              <a:t>Illinois </a:t>
            </a:r>
            <a:r>
              <a:rPr lang="en-US" altLang="en-US" i="0" dirty="0">
                <a:solidFill>
                  <a:schemeClr val="tx1"/>
                </a:solidFill>
                <a:latin typeface="+mn-lt"/>
                <a:cs typeface="Times" pitchFamily="1" charset="0"/>
              </a:rPr>
              <a:t>Emergency Dispensing Guidelines recognize only patients relocating from Louisiana, Mississippi, and Alabama as a result of natural disaster.</a:t>
            </a:r>
          </a:p>
          <a:p>
            <a:pPr lvl="1"/>
            <a:r>
              <a:rPr lang="en-US" altLang="en-US" i="0" dirty="0">
                <a:solidFill>
                  <a:schemeClr val="tx1"/>
                </a:solidFill>
                <a:latin typeface="+mn-lt"/>
                <a:cs typeface="Times" pitchFamily="1" charset="0"/>
              </a:rPr>
              <a:t>Minnesota Emergency Dispensing Policy recognizes only patients relocating from Louisiana, Mississippi, Alabama, and Florida as a result of natural disaster.</a:t>
            </a:r>
          </a:p>
        </p:txBody>
      </p:sp>
      <p:sp>
        <p:nvSpPr>
          <p:cNvPr id="47107"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171F596A-9456-4489-854F-EB8AB9E5072F}" type="slidenum">
              <a:rPr lang="en-US" altLang="en-US" sz="900" smtClean="0">
                <a:solidFill>
                  <a:srgbClr val="8C8E8E"/>
                </a:solidFill>
              </a:rPr>
              <a:pPr>
                <a:spcBef>
                  <a:spcPct val="0"/>
                </a:spcBef>
                <a:buFontTx/>
                <a:buNone/>
              </a:pPr>
              <a:t>45</a:t>
            </a:fld>
            <a:endParaRPr lang="en-US" altLang="en-US" sz="1400">
              <a:solidFill>
                <a:schemeClr val="tx1"/>
              </a:solidFill>
            </a:endParaRPr>
          </a:p>
        </p:txBody>
      </p:sp>
      <p:sp>
        <p:nvSpPr>
          <p:cNvPr id="47108" name="TextBox 5"/>
          <p:cNvSpPr txBox="1">
            <a:spLocks noChangeArrowheads="1"/>
          </p:cNvSpPr>
          <p:nvPr/>
        </p:nvSpPr>
        <p:spPr bwMode="auto">
          <a:xfrm>
            <a:off x="1295400" y="2755901"/>
            <a:ext cx="4329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3"/>
              </a:rPr>
              <a:t>http://idfpr.com/News/NEWSRLS/EmergencyDispensingGuidelines.pdf</a:t>
            </a:r>
            <a:endParaRPr lang="en-CA" altLang="en-US" sz="1000" i="1" u="sng" dirty="0">
              <a:solidFill>
                <a:schemeClr val="tx1"/>
              </a:solidFill>
            </a:endParaRPr>
          </a:p>
          <a:p>
            <a:pPr>
              <a:spcBef>
                <a:spcPct val="0"/>
              </a:spcBef>
              <a:buFontTx/>
              <a:buNone/>
            </a:pPr>
            <a:r>
              <a:rPr lang="en-CA" altLang="en-US" sz="1000" u="sng" dirty="0">
                <a:solidFill>
                  <a:schemeClr val="tx1"/>
                </a:solidFill>
                <a:hlinkClick r:id="rId4"/>
              </a:rPr>
              <a:t>http://www.phcybrd.state.mn.us/Katrina.htm</a:t>
            </a:r>
            <a:r>
              <a:rPr lang="en-CA" altLang="en-US" sz="1000" u="sng" dirty="0">
                <a:solidFill>
                  <a:schemeClr val="tx1"/>
                </a:solidFill>
              </a:rPr>
              <a:t> </a:t>
            </a:r>
            <a:endParaRPr lang="en-CA" altLang="en-US" sz="2400" dirty="0">
              <a:solidFill>
                <a:schemeClr val="tx1"/>
              </a:solidFill>
            </a:endParaRPr>
          </a:p>
        </p:txBody>
      </p:sp>
      <p:pic>
        <p:nvPicPr>
          <p:cNvPr id="47109" name="Picture 6" descr="http://cdn.theatlantic.com/static/infocus/sandy102912/s_s01_RTR39QF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770312"/>
            <a:ext cx="370998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5"/>
          <p:cNvSpPr txBox="1">
            <a:spLocks noChangeArrowheads="1"/>
          </p:cNvSpPr>
          <p:nvPr/>
        </p:nvSpPr>
        <p:spPr bwMode="auto">
          <a:xfrm>
            <a:off x="4572000" y="4419600"/>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United States, Hurricane Sandy, 2012</a:t>
            </a:r>
          </a:p>
        </p:txBody>
      </p:sp>
      <p:pic>
        <p:nvPicPr>
          <p:cNvPr id="7" name="Picture 6" descr="P:\webinar\Confidentiality clause FIP.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40A90012-3369-4EE9-BE58-CB6ECA1F03FD}" type="slidenum">
              <a:rPr lang="en-US" altLang="en-US" sz="900" smtClean="0">
                <a:solidFill>
                  <a:srgbClr val="8C8E8E"/>
                </a:solidFill>
              </a:rPr>
              <a:pPr>
                <a:spcBef>
                  <a:spcPct val="0"/>
                </a:spcBef>
                <a:buFontTx/>
                <a:buNone/>
              </a:pPr>
              <a:t>46</a:t>
            </a:fld>
            <a:endParaRPr lang="en-US" altLang="en-US" sz="1400">
              <a:solidFill>
                <a:schemeClr val="tx1"/>
              </a:solidFill>
            </a:endParaRPr>
          </a:p>
        </p:txBody>
      </p:sp>
      <p:sp>
        <p:nvSpPr>
          <p:cNvPr id="5" name="Title 1"/>
          <p:cNvSpPr>
            <a:spLocks noGrp="1"/>
          </p:cNvSpPr>
          <p:nvPr>
            <p:ph type="title"/>
          </p:nvPr>
        </p:nvSpPr>
        <p:spPr>
          <a:xfrm>
            <a:off x="2438400" y="2198688"/>
            <a:ext cx="4572000" cy="1143000"/>
          </a:xfrm>
        </p:spPr>
        <p:txBody>
          <a:bodyPr/>
          <a:lstStyle/>
          <a:p>
            <a:pPr>
              <a:defRPr/>
            </a:pPr>
            <a:r>
              <a:rPr lang="en-US" kern="1200" dirty="0"/>
              <a:t>5) HUMAN RESOURCES</a:t>
            </a:r>
            <a:endParaRPr lang="en-CA" kern="1200" dirty="0"/>
          </a:p>
        </p:txBody>
      </p:sp>
      <p:sp>
        <p:nvSpPr>
          <p:cNvPr id="6" name="TextBox 5"/>
          <p:cNvSpPr txBox="1">
            <a:spLocks noChangeArrowheads="1"/>
          </p:cNvSpPr>
          <p:nvPr/>
        </p:nvSpPr>
        <p:spPr bwMode="auto">
          <a:xfrm>
            <a:off x="762001" y="3048000"/>
            <a:ext cx="8010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marL="457200" lvl="1" indent="-457200">
              <a:spcBef>
                <a:spcPct val="0"/>
              </a:spcBef>
              <a:buFont typeface="+mj-lt"/>
              <a:buAutoNum type="alphaLcParenR" startAt="4"/>
              <a:defRPr/>
            </a:pPr>
            <a:r>
              <a:rPr lang="en-CA" altLang="en-US" kern="0" dirty="0">
                <a:latin typeface="+mn-lt"/>
              </a:rPr>
              <a:t>Delegation of responsibilities to regulated pharmacy technicians</a:t>
            </a: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30AD28F4-83DF-46C3-90C1-D0589FBB3302}" type="slidenum">
              <a:rPr lang="en-US" altLang="en-US" sz="900" smtClean="0">
                <a:solidFill>
                  <a:srgbClr val="8C8E8E"/>
                </a:solidFill>
              </a:rPr>
              <a:pPr>
                <a:spcBef>
                  <a:spcPct val="0"/>
                </a:spcBef>
                <a:buFontTx/>
                <a:buNone/>
              </a:pPr>
              <a:t>47</a:t>
            </a:fld>
            <a:endParaRPr lang="en-US" altLang="en-US" sz="1400" dirty="0">
              <a:solidFill>
                <a:schemeClr val="tx1"/>
              </a:solidFill>
            </a:endParaRPr>
          </a:p>
        </p:txBody>
      </p:sp>
      <p:pic>
        <p:nvPicPr>
          <p:cNvPr id="49155" name="Picture 6" descr="The devastated downtown core of Goderich, Ont. is shown Monday, Aug. 22, 2011. A tornado ripped through the town Sunday afternoon causing extensive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48200"/>
            <a:ext cx="3048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4"/>
          <p:cNvSpPr txBox="1">
            <a:spLocks noChangeArrowheads="1"/>
          </p:cNvSpPr>
          <p:nvPr/>
        </p:nvSpPr>
        <p:spPr bwMode="auto">
          <a:xfrm>
            <a:off x="3790950" y="4929187"/>
            <a:ext cx="3924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600" i="1" dirty="0">
                <a:solidFill>
                  <a:schemeClr val="tx1"/>
                </a:solidFill>
              </a:rPr>
              <a:t>Canada, Goderich Ontario tornado, 2011</a:t>
            </a:r>
            <a:endParaRPr lang="en-CA" altLang="en-US" sz="2400" dirty="0">
              <a:solidFill>
                <a:schemeClr val="tx1"/>
              </a:solidFill>
            </a:endParaRPr>
          </a:p>
        </p:txBody>
      </p:sp>
      <p:sp>
        <p:nvSpPr>
          <p:cNvPr id="51205" name="Content Placeholder 2"/>
          <p:cNvSpPr>
            <a:spLocks noGrp="1"/>
          </p:cNvSpPr>
          <p:nvPr>
            <p:ph idx="1"/>
          </p:nvPr>
        </p:nvSpPr>
        <p:spPr>
          <a:xfrm>
            <a:off x="457200" y="258430"/>
            <a:ext cx="7772400" cy="3473450"/>
          </a:xfrm>
        </p:spPr>
        <p:txBody>
          <a:bodyPr/>
          <a:lstStyle/>
          <a:p>
            <a:pPr marL="0" indent="0" algn="ctr">
              <a:buFontTx/>
              <a:buNone/>
              <a:defRPr/>
            </a:pPr>
            <a:r>
              <a:rPr lang="en-CA" altLang="en-US" b="1" dirty="0">
                <a:solidFill>
                  <a:schemeClr val="tx1"/>
                </a:solidFill>
              </a:rPr>
              <a:t>NEED FOR DELEGATION TO </a:t>
            </a:r>
            <a:r>
              <a:rPr lang="en-CA" altLang="en-US" b="1" dirty="0" smtClean="0">
                <a:solidFill>
                  <a:schemeClr val="tx1"/>
                </a:solidFill>
              </a:rPr>
              <a:t>TECHNICIANS</a:t>
            </a:r>
            <a:endParaRPr lang="en-CA" altLang="en-US" b="1" dirty="0">
              <a:solidFill>
                <a:schemeClr val="tx1"/>
              </a:solidFill>
            </a:endParaRPr>
          </a:p>
          <a:p>
            <a:pPr lvl="1"/>
            <a:r>
              <a:rPr lang="en-CA" altLang="en-US" sz="1800" i="0" dirty="0" smtClean="0">
                <a:solidFill>
                  <a:schemeClr val="tx1"/>
                </a:solidFill>
                <a:latin typeface="+mn-lt"/>
              </a:rPr>
              <a:t>Technicians </a:t>
            </a:r>
            <a:r>
              <a:rPr lang="en-CA" altLang="en-US" sz="1800" i="0" dirty="0">
                <a:solidFill>
                  <a:schemeClr val="tx1"/>
                </a:solidFill>
                <a:latin typeface="+mn-lt"/>
              </a:rPr>
              <a:t>are responsible for dispensing processes and free up pharmacists’ time for clinical patient care roles (e.g. prescribing, vaccinating, counselling).</a:t>
            </a:r>
          </a:p>
          <a:p>
            <a:pPr marL="457200" lvl="1" indent="0">
              <a:buFontTx/>
              <a:buNone/>
              <a:defRPr/>
            </a:pPr>
            <a:endParaRPr lang="en-CA" altLang="en-US" sz="1000" i="0" dirty="0">
              <a:solidFill>
                <a:schemeClr val="tx1"/>
              </a:solidFill>
              <a:latin typeface="+mn-lt"/>
            </a:endParaRPr>
          </a:p>
          <a:p>
            <a:pPr marL="0" indent="0">
              <a:buFontTx/>
              <a:buNone/>
              <a:defRPr/>
            </a:pPr>
            <a:r>
              <a:rPr lang="en-CA" altLang="en-US" b="1" u="sng" dirty="0">
                <a:solidFill>
                  <a:schemeClr val="tx1"/>
                </a:solidFill>
              </a:rPr>
              <a:t>CANADA</a:t>
            </a:r>
            <a:r>
              <a:rPr lang="en-CA" altLang="en-US" dirty="0">
                <a:solidFill>
                  <a:schemeClr val="tx1"/>
                </a:solidFill>
              </a:rPr>
              <a:t>:</a:t>
            </a:r>
            <a:endParaRPr lang="en-CA" altLang="en-US" u="sng" dirty="0">
              <a:solidFill>
                <a:schemeClr val="tx1"/>
              </a:solidFill>
            </a:endParaRPr>
          </a:p>
          <a:p>
            <a:pPr lvl="1"/>
            <a:r>
              <a:rPr lang="en-CA" altLang="en-US" sz="1800" i="0" dirty="0" smtClean="0">
                <a:solidFill>
                  <a:schemeClr val="tx1"/>
                </a:solidFill>
                <a:latin typeface="+mn-lt"/>
              </a:rPr>
              <a:t>“Tech-check-tech” program: regulated technicians perform final verification of prescriptions – having at least 2 technicians (rather than a pharmacist) check order-entry accuracy.</a:t>
            </a:r>
          </a:p>
          <a:p>
            <a:pPr lvl="1"/>
            <a:r>
              <a:rPr lang="en-CA" altLang="en-US" sz="1800" i="0" dirty="0" smtClean="0">
                <a:solidFill>
                  <a:schemeClr val="tx1"/>
                </a:solidFill>
                <a:latin typeface="+mn-lt"/>
              </a:rPr>
              <a:t>Receive and transcribe verbal prescriptions from physicians.</a:t>
            </a:r>
          </a:p>
          <a:p>
            <a:pPr lvl="1"/>
            <a:r>
              <a:rPr lang="en-CA" altLang="en-US" sz="1800" i="0" dirty="0" smtClean="0">
                <a:solidFill>
                  <a:schemeClr val="tx1"/>
                </a:solidFill>
                <a:latin typeface="+mn-lt"/>
              </a:rPr>
              <a:t>Licensure </a:t>
            </a:r>
            <a:r>
              <a:rPr lang="en-CA" altLang="en-US" sz="1800" i="0" dirty="0">
                <a:solidFill>
                  <a:schemeClr val="tx1"/>
                </a:solidFill>
                <a:latin typeface="+mn-lt"/>
              </a:rPr>
              <a:t>mobility across all provinces.</a:t>
            </a:r>
          </a:p>
        </p:txBody>
      </p:sp>
      <p:sp>
        <p:nvSpPr>
          <p:cNvPr id="49158" name="TextBox 5"/>
          <p:cNvSpPr txBox="1">
            <a:spLocks noChangeArrowheads="1"/>
          </p:cNvSpPr>
          <p:nvPr/>
        </p:nvSpPr>
        <p:spPr bwMode="auto">
          <a:xfrm>
            <a:off x="533400" y="3657600"/>
            <a:ext cx="684371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buFontTx/>
              <a:buNone/>
            </a:pPr>
            <a:r>
              <a:rPr lang="en-CA" altLang="en-US" sz="1000" dirty="0">
                <a:hlinkClick r:id="rId4"/>
              </a:rPr>
              <a:t>http://napra.ca/Content_Files/Files/Model_Standards_of_Prac_for_Cdn_PharmTechs_Nov11.pdf</a:t>
            </a:r>
            <a:r>
              <a:rPr lang="en-CA" altLang="en-US" sz="1000" dirty="0"/>
              <a:t> </a:t>
            </a:r>
            <a:endParaRPr lang="en-US" altLang="en-US" sz="1000" dirty="0"/>
          </a:p>
          <a:p>
            <a:pPr>
              <a:buFontTx/>
              <a:buNone/>
            </a:pPr>
            <a:r>
              <a:rPr lang="en-CA" altLang="en-US" sz="1000" dirty="0">
                <a:hlinkClick r:id="rId5"/>
              </a:rPr>
              <a:t>http://www.medscape.com/viewarticle/750654</a:t>
            </a:r>
            <a:r>
              <a:rPr lang="en-CA" altLang="en-US" sz="1000" dirty="0"/>
              <a:t> </a:t>
            </a:r>
            <a:endParaRPr lang="en-US" altLang="en-US" sz="1000" dirty="0"/>
          </a:p>
          <a:p>
            <a:pPr>
              <a:buFontTx/>
              <a:buNone/>
            </a:pPr>
            <a:r>
              <a:rPr lang="en-CA" altLang="en-US" sz="1000" dirty="0">
                <a:hlinkClick r:id="rId6"/>
              </a:rPr>
              <a:t>http://blueprintforpharmacy.ca/docs/kt-tools/pharmacists'-expanded-scope_summary-chart-</a:t>
            </a:r>
          </a:p>
          <a:p>
            <a:pPr>
              <a:buFontTx/>
              <a:buNone/>
            </a:pPr>
            <a:r>
              <a:rPr lang="en-CA" altLang="en-US" sz="1000" dirty="0">
                <a:hlinkClick r:id="rId6"/>
              </a:rPr>
              <a:t>--</a:t>
            </a:r>
            <a:r>
              <a:rPr lang="en-CA" altLang="en-US" sz="1000" dirty="0" smtClean="0">
                <a:hlinkClick r:id="rId6"/>
              </a:rPr>
              <a:t>cpha---october-2013.pdf</a:t>
            </a:r>
            <a:endParaRPr lang="en-US" altLang="en-US" sz="1000" dirty="0"/>
          </a:p>
        </p:txBody>
      </p:sp>
      <p:pic>
        <p:nvPicPr>
          <p:cNvPr id="7" name="Picture 6" descr="P:\webinar\Confidentiality clause FI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1800F3-7F96-4EEF-8B31-703C94AB6891}" type="slidenum">
              <a:rPr lang="en-US" altLang="en-US" smtClean="0"/>
              <a:pPr>
                <a:defRPr/>
              </a:pPr>
              <a:t>48</a:t>
            </a:fld>
            <a:endParaRPr lang="en-US" altLang="en-US" sz="1400">
              <a:solidFill>
                <a:schemeClr val="tx1"/>
              </a:solidFill>
            </a:endParaRPr>
          </a:p>
        </p:txBody>
      </p:sp>
      <p:sp>
        <p:nvSpPr>
          <p:cNvPr id="5" name="TextBox 4"/>
          <p:cNvSpPr txBox="1"/>
          <p:nvPr/>
        </p:nvSpPr>
        <p:spPr>
          <a:xfrm>
            <a:off x="304800" y="1981200"/>
            <a:ext cx="8649932" cy="1200329"/>
          </a:xfrm>
          <a:prstGeom prst="rect">
            <a:avLst/>
          </a:prstGeom>
          <a:noFill/>
        </p:spPr>
        <p:txBody>
          <a:bodyPr wrap="none" rtlCol="0">
            <a:spAutoFit/>
          </a:bodyPr>
          <a:lstStyle/>
          <a:p>
            <a:pPr algn="ctr"/>
            <a:r>
              <a:rPr lang="en-US" b="1" dirty="0" smtClean="0">
                <a:solidFill>
                  <a:schemeClr val="accent6"/>
                </a:solidFill>
              </a:rPr>
              <a:t>Pharmacy Practice Response to Natural Disasters-</a:t>
            </a:r>
          </a:p>
          <a:p>
            <a:pPr algn="ctr"/>
            <a:r>
              <a:rPr lang="en-US" b="1" dirty="0" smtClean="0">
                <a:solidFill>
                  <a:schemeClr val="accent6"/>
                </a:solidFill>
              </a:rPr>
              <a:t>A qualitative study of issues and challenges encountered </a:t>
            </a:r>
          </a:p>
          <a:p>
            <a:pPr algn="ctr"/>
            <a:r>
              <a:rPr lang="en-US" b="1" dirty="0" smtClean="0">
                <a:solidFill>
                  <a:schemeClr val="accent6"/>
                </a:solidFill>
              </a:rPr>
              <a:t>by pharmacy organizations during natural disasters</a:t>
            </a:r>
            <a:endParaRPr lang="en-US" b="1" dirty="0">
              <a:solidFill>
                <a:schemeClr val="accent6"/>
              </a:solidFill>
            </a:endParaRPr>
          </a:p>
        </p:txBody>
      </p:sp>
      <p:pic>
        <p:nvPicPr>
          <p:cNvPr id="10" name="Picture 6" descr="http://bilbo.economicoutlook.net/blog/wp-content/uploads/2011/01/Australia_floods_201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196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4191000" y="4821998"/>
            <a:ext cx="3808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err="1">
                <a:solidFill>
                  <a:schemeClr val="tx1"/>
                </a:solidFill>
              </a:rPr>
              <a:t>Australia</a:t>
            </a:r>
            <a:r>
              <a:rPr lang="fr-FR" altLang="en-US" sz="1600" i="1" dirty="0">
                <a:solidFill>
                  <a:schemeClr val="tx1"/>
                </a:solidFill>
              </a:rPr>
              <a:t>, Queensland flood, 2010-2011</a:t>
            </a:r>
          </a:p>
        </p:txBody>
      </p:sp>
      <p:pic>
        <p:nvPicPr>
          <p:cNvPr id="12" name="Picture 11" descr="P:\webinar\Confidentiality clause FI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
        <p:nvSpPr>
          <p:cNvPr id="13" name="TextBox 12"/>
          <p:cNvSpPr txBox="1"/>
          <p:nvPr/>
        </p:nvSpPr>
        <p:spPr>
          <a:xfrm>
            <a:off x="725129" y="3219629"/>
            <a:ext cx="8047396" cy="892552"/>
          </a:xfrm>
          <a:prstGeom prst="rect">
            <a:avLst/>
          </a:prstGeom>
          <a:noFill/>
        </p:spPr>
        <p:txBody>
          <a:bodyPr wrap="none" rtlCol="0">
            <a:spAutoFit/>
          </a:bodyPr>
          <a:lstStyle/>
          <a:p>
            <a:r>
              <a:rPr lang="en-US" sz="1400" dirty="0"/>
              <a:t>Dr. </a:t>
            </a:r>
            <a:r>
              <a:rPr lang="en-US" sz="1400" dirty="0" err="1"/>
              <a:t>Régis</a:t>
            </a:r>
            <a:r>
              <a:rPr lang="en-US" sz="1400" dirty="0"/>
              <a:t> </a:t>
            </a:r>
            <a:r>
              <a:rPr lang="en-US" sz="1400" dirty="0" err="1"/>
              <a:t>Vaillancourt</a:t>
            </a:r>
            <a:r>
              <a:rPr lang="en-US" sz="1400" dirty="0"/>
              <a:t>, B Pharm, Pharm D; Dr. Annie </a:t>
            </a:r>
            <a:r>
              <a:rPr lang="en-US" sz="1400" dirty="0" err="1"/>
              <a:t>Pouliot</a:t>
            </a:r>
            <a:r>
              <a:rPr lang="en-US" sz="1400" dirty="0"/>
              <a:t>, PhD ; Dr. Sylvain </a:t>
            </a:r>
            <a:r>
              <a:rPr lang="en-US" sz="1400" dirty="0" err="1"/>
              <a:t>Grenier</a:t>
            </a:r>
            <a:r>
              <a:rPr lang="en-US" sz="1400" dirty="0"/>
              <a:t>, Pharm D; </a:t>
            </a:r>
            <a:endParaRPr lang="en-US" sz="1400" dirty="0" smtClean="0"/>
          </a:p>
          <a:p>
            <a:r>
              <a:rPr lang="en-US" sz="1400" dirty="0" smtClean="0"/>
              <a:t>Jane </a:t>
            </a:r>
            <a:r>
              <a:rPr lang="en-US" sz="1400" dirty="0"/>
              <a:t>Dawson, FPS; Sherwin </a:t>
            </a:r>
            <a:r>
              <a:rPr lang="en-US" sz="1400" dirty="0" err="1"/>
              <a:t>Fernandes</a:t>
            </a:r>
            <a:r>
              <a:rPr lang="en-US" sz="1400" dirty="0"/>
              <a:t>, BSc Pharm Candidate; Laure Breton, Pharm D Candidate</a:t>
            </a:r>
          </a:p>
          <a:p>
            <a:endParaRPr lang="en-US" dirty="0"/>
          </a:p>
        </p:txBody>
      </p:sp>
    </p:spTree>
    <p:extLst>
      <p:ext uri="{BB962C8B-B14F-4D97-AF65-F5344CB8AC3E}">
        <p14:creationId xmlns:p14="http://schemas.microsoft.com/office/powerpoint/2010/main" val="3145044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609600"/>
          </a:xfrm>
        </p:spPr>
        <p:txBody>
          <a:bodyPr/>
          <a:lstStyle/>
          <a:p>
            <a:pPr algn="ctr">
              <a:defRPr/>
            </a:pPr>
            <a:r>
              <a:rPr lang="fr-FR" dirty="0"/>
              <a:t>OBJECTIVES OF THE STUDY</a:t>
            </a:r>
          </a:p>
        </p:txBody>
      </p:sp>
      <p:sp>
        <p:nvSpPr>
          <p:cNvPr id="3" name="Content Placeholder 2"/>
          <p:cNvSpPr>
            <a:spLocks noGrp="1"/>
          </p:cNvSpPr>
          <p:nvPr>
            <p:ph idx="1"/>
          </p:nvPr>
        </p:nvSpPr>
        <p:spPr>
          <a:xfrm>
            <a:off x="685800" y="1066800"/>
            <a:ext cx="7620000" cy="1676400"/>
          </a:xfrm>
        </p:spPr>
        <p:txBody>
          <a:bodyPr/>
          <a:lstStyle/>
          <a:p>
            <a:pPr>
              <a:defRPr/>
            </a:pPr>
            <a:r>
              <a:rPr lang="en-US" dirty="0" smtClean="0">
                <a:solidFill>
                  <a:schemeClr val="tx1"/>
                </a:solidFill>
              </a:rPr>
              <a:t>Synthesize the issues/challenges faced by pharmacists </a:t>
            </a:r>
            <a:r>
              <a:rPr lang="en-US" dirty="0">
                <a:solidFill>
                  <a:schemeClr val="tx1"/>
                </a:solidFill>
              </a:rPr>
              <a:t>who have responded to a natural </a:t>
            </a:r>
            <a:r>
              <a:rPr lang="en-US" dirty="0" smtClean="0">
                <a:solidFill>
                  <a:schemeClr val="tx1"/>
                </a:solidFill>
              </a:rPr>
              <a:t>disaster</a:t>
            </a:r>
            <a:endParaRPr lang="en-US" dirty="0">
              <a:solidFill>
                <a:schemeClr val="tx1"/>
              </a:solidFill>
            </a:endParaRPr>
          </a:p>
          <a:p>
            <a:pPr>
              <a:defRPr/>
            </a:pPr>
            <a:r>
              <a:rPr lang="en-US" dirty="0">
                <a:solidFill>
                  <a:schemeClr val="tx1"/>
                </a:solidFill>
              </a:rPr>
              <a:t>Analyze lessons learned from past natural disaster from a pharmacy </a:t>
            </a:r>
            <a:r>
              <a:rPr lang="en-US" dirty="0" smtClean="0">
                <a:solidFill>
                  <a:schemeClr val="tx1"/>
                </a:solidFill>
              </a:rPr>
              <a:t>standpoint</a:t>
            </a:r>
            <a:endParaRPr lang="en-US" dirty="0">
              <a:solidFill>
                <a:schemeClr val="tx1"/>
              </a:solidFill>
            </a:endParaRPr>
          </a:p>
        </p:txBody>
      </p:sp>
      <p:sp>
        <p:nvSpPr>
          <p:cNvPr id="7172"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62034C59-1EB9-4DAC-B8AF-B41D3B020029}" type="slidenum">
              <a:rPr lang="en-US" altLang="fr-FR" sz="900">
                <a:solidFill>
                  <a:srgbClr val="8C8E8E"/>
                </a:solidFill>
              </a:rPr>
              <a:pPr>
                <a:spcBef>
                  <a:spcPct val="0"/>
                </a:spcBef>
                <a:buFontTx/>
                <a:buNone/>
              </a:pPr>
              <a:t>49</a:t>
            </a:fld>
            <a:endParaRPr lang="en-US" altLang="fr-FR" sz="1400">
              <a:solidFill>
                <a:schemeClr val="tx1"/>
              </a:solidFill>
            </a:endParaRPr>
          </a:p>
        </p:txBody>
      </p:sp>
      <p:pic>
        <p:nvPicPr>
          <p:cNvPr id="7173" name="Picture 2" descr="http://images.nationalgeographic.com/wpf/media-live/photos/000/424/cache/turkey-earthquake-ankara-damage_42401_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00489"/>
            <a:ext cx="3268133" cy="215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6"/>
          <p:cNvSpPr txBox="1">
            <a:spLocks noChangeArrowheads="1"/>
          </p:cNvSpPr>
          <p:nvPr/>
        </p:nvSpPr>
        <p:spPr bwMode="auto">
          <a:xfrm>
            <a:off x="4724400" y="4310823"/>
            <a:ext cx="358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r>
              <a:rPr lang="fr-FR" altLang="fr-FR" sz="1600" i="1" dirty="0" err="1">
                <a:solidFill>
                  <a:schemeClr val="tx1"/>
                </a:solidFill>
              </a:rPr>
              <a:t>Turkey</a:t>
            </a:r>
            <a:r>
              <a:rPr lang="fr-FR" altLang="fr-FR" sz="1600" i="1" dirty="0">
                <a:solidFill>
                  <a:schemeClr val="tx1"/>
                </a:solidFill>
              </a:rPr>
              <a:t>, </a:t>
            </a:r>
            <a:r>
              <a:rPr lang="fr-FR" altLang="fr-FR" sz="1600" i="1" dirty="0" err="1">
                <a:solidFill>
                  <a:schemeClr val="tx1"/>
                </a:solidFill>
              </a:rPr>
              <a:t>earthquake</a:t>
            </a:r>
            <a:r>
              <a:rPr lang="fr-FR" altLang="fr-FR" sz="1600" i="1" dirty="0">
                <a:solidFill>
                  <a:schemeClr val="tx1"/>
                </a:solidFill>
              </a:rPr>
              <a:t>, 2011</a:t>
            </a:r>
          </a:p>
        </p:txBody>
      </p:sp>
      <p:pic>
        <p:nvPicPr>
          <p:cNvPr id="7" name="Picture 6"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1178955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7" name="Picture 7" descr="http://www.gconnect.in/images/stories/2010/jan/haiti-7.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4244" y="1672373"/>
            <a:ext cx="5715000" cy="3562351"/>
          </a:xfrm>
          <a:prstGeom prst="rect">
            <a:avLst/>
          </a:prstGeom>
          <a:noFill/>
          <a:extLst>
            <a:ext uri="{909E8E84-426E-40DD-AFC4-6F175D3DCCD1}">
              <a14:hiddenFill xmlns:a14="http://schemas.microsoft.com/office/drawing/2010/main">
                <a:solidFill>
                  <a:srgbClr val="FFFFFF"/>
                </a:solidFill>
              </a14:hiddenFill>
            </a:ext>
          </a:extLst>
        </p:spPr>
      </p:pic>
      <p:sp>
        <p:nvSpPr>
          <p:cNvPr id="7171" name="Content Placeholder 2"/>
          <p:cNvSpPr>
            <a:spLocks noGrp="1"/>
          </p:cNvSpPr>
          <p:nvPr>
            <p:ph idx="1"/>
          </p:nvPr>
        </p:nvSpPr>
        <p:spPr>
          <a:xfrm>
            <a:off x="2175244" y="605573"/>
            <a:ext cx="5105400" cy="1066800"/>
          </a:xfrm>
        </p:spPr>
        <p:txBody>
          <a:bodyPr/>
          <a:lstStyle/>
          <a:p>
            <a:r>
              <a:rPr lang="en-US" altLang="en-US" dirty="0">
                <a:solidFill>
                  <a:schemeClr val="tx1"/>
                </a:solidFill>
              </a:rPr>
              <a:t>What could we do?</a:t>
            </a:r>
          </a:p>
          <a:p>
            <a:pPr lvl="1"/>
            <a:r>
              <a:rPr lang="en-US" altLang="en-US" i="0" dirty="0">
                <a:solidFill>
                  <a:schemeClr val="tx1"/>
                </a:solidFill>
                <a:latin typeface="+mn-lt"/>
              </a:rPr>
              <a:t>Be prepared for a natural disaster!</a:t>
            </a:r>
            <a:endParaRPr lang="fr-FR" altLang="en-US" i="0" dirty="0">
              <a:solidFill>
                <a:schemeClr val="tx1"/>
              </a:solidFill>
              <a:latin typeface="+mn-lt"/>
            </a:endParaRPr>
          </a:p>
          <a:p>
            <a:pPr lvl="1"/>
            <a:endParaRPr lang="en-US" altLang="en-US" dirty="0"/>
          </a:p>
        </p:txBody>
      </p:sp>
      <p:sp>
        <p:nvSpPr>
          <p:cNvPr id="7172"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0E1D6614-4C1C-4F4D-815A-3438D984F7D8}" type="slidenum">
              <a:rPr lang="en-US" altLang="en-US" sz="900" smtClean="0">
                <a:solidFill>
                  <a:srgbClr val="8C8E8E"/>
                </a:solidFill>
              </a:rPr>
              <a:pPr>
                <a:spcBef>
                  <a:spcPct val="0"/>
                </a:spcBef>
                <a:buFontTx/>
                <a:buNone/>
              </a:pPr>
              <a:t>5</a:t>
            </a:fld>
            <a:endParaRPr lang="en-US" altLang="en-US" sz="1400">
              <a:solidFill>
                <a:schemeClr val="tx1"/>
              </a:solidFill>
            </a:endParaRPr>
          </a:p>
        </p:txBody>
      </p:sp>
      <p:sp>
        <p:nvSpPr>
          <p:cNvPr id="2" name="Down Arrow 4"/>
          <p:cNvSpPr>
            <a:spLocks noChangeArrowheads="1"/>
          </p:cNvSpPr>
          <p:nvPr/>
        </p:nvSpPr>
        <p:spPr bwMode="auto">
          <a:xfrm>
            <a:off x="4540988" y="2326423"/>
            <a:ext cx="609600" cy="990600"/>
          </a:xfrm>
          <a:prstGeom prst="downArrow">
            <a:avLst>
              <a:gd name="adj1" fmla="val 50000"/>
              <a:gd name="adj2" fmla="val 49999"/>
            </a:avLst>
          </a:prstGeom>
          <a:ln>
            <a:headEnd/>
            <a:tailEnd/>
          </a:ln>
        </p:spPr>
        <p:style>
          <a:lnRef idx="2">
            <a:schemeClr val="accent4"/>
          </a:lnRef>
          <a:fillRef idx="1">
            <a:schemeClr val="lt1"/>
          </a:fillRef>
          <a:effectRef idx="0">
            <a:schemeClr val="accent4"/>
          </a:effectRef>
          <a:fontRef idx="minor">
            <a:schemeClr val="dk1"/>
          </a:fontRef>
        </p:style>
        <p:txBody>
          <a:bodyPr/>
          <a:lstStyle/>
          <a:p>
            <a:pPr>
              <a:defRPr/>
            </a:pP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1794244" y="3478948"/>
            <a:ext cx="5715000" cy="1016000"/>
          </a:xfrm>
          <a:prstGeom prst="rect">
            <a:avLst/>
          </a:prstGeom>
          <a:noFill/>
        </p:spPr>
        <p:txBody>
          <a:bodyPr>
            <a:spAutoFit/>
          </a:bodyPr>
          <a:lstStyle/>
          <a:p>
            <a:pPr marL="457200" indent="-457200">
              <a:buFont typeface="+mj-lt"/>
              <a:buAutoNum type="arabicPeriod"/>
              <a:defRPr/>
            </a:pPr>
            <a:r>
              <a:rPr lang="en-US" sz="2000" dirty="0">
                <a:latin typeface="+mj-lt"/>
                <a:cs typeface="Times New Roman" pitchFamily="18" charset="0"/>
              </a:rPr>
              <a:t>Knowledge-transfer by a guidance document</a:t>
            </a:r>
          </a:p>
          <a:p>
            <a:pPr marL="457200" indent="-457200">
              <a:buFont typeface="+mj-lt"/>
              <a:buAutoNum type="arabicPeriod"/>
              <a:defRPr/>
            </a:pPr>
            <a:endParaRPr lang="en-US" sz="2000" dirty="0">
              <a:latin typeface="+mj-lt"/>
              <a:cs typeface="Times New Roman" pitchFamily="18" charset="0"/>
            </a:endParaRPr>
          </a:p>
          <a:p>
            <a:pPr marL="457200" indent="-457200">
              <a:buFont typeface="+mj-lt"/>
              <a:buAutoNum type="arabicPeriod"/>
              <a:defRPr/>
            </a:pPr>
            <a:r>
              <a:rPr lang="en-US" sz="2000" dirty="0">
                <a:latin typeface="+mj-lt"/>
                <a:cs typeface="Times New Roman" pitchFamily="18" charset="0"/>
              </a:rPr>
              <a:t>Establish a disaster response plan</a:t>
            </a:r>
          </a:p>
        </p:txBody>
      </p:sp>
      <p:sp>
        <p:nvSpPr>
          <p:cNvPr id="7175" name="TextBox 6"/>
          <p:cNvSpPr txBox="1">
            <a:spLocks noChangeArrowheads="1"/>
          </p:cNvSpPr>
          <p:nvPr/>
        </p:nvSpPr>
        <p:spPr bwMode="auto">
          <a:xfrm>
            <a:off x="3055088" y="5234725"/>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Pakistan, </a:t>
            </a:r>
            <a:r>
              <a:rPr lang="fr-FR" altLang="en-US" sz="1600" i="1" dirty="0" err="1">
                <a:solidFill>
                  <a:schemeClr val="tx1"/>
                </a:solidFill>
              </a:rPr>
              <a:t>Kashmir</a:t>
            </a:r>
            <a:r>
              <a:rPr lang="fr-FR" altLang="en-US" sz="1600" i="1" dirty="0">
                <a:solidFill>
                  <a:schemeClr val="tx1"/>
                </a:solidFill>
              </a:rPr>
              <a:t> </a:t>
            </a:r>
            <a:r>
              <a:rPr lang="fr-FR" altLang="en-US" sz="1600" i="1" dirty="0" err="1">
                <a:solidFill>
                  <a:schemeClr val="tx1"/>
                </a:solidFill>
              </a:rPr>
              <a:t>earthquake</a:t>
            </a:r>
            <a:r>
              <a:rPr lang="fr-FR" altLang="en-US" sz="1600" i="1" dirty="0">
                <a:solidFill>
                  <a:schemeClr val="tx1"/>
                </a:solidFill>
              </a:rPr>
              <a:t>, 2005</a:t>
            </a:r>
          </a:p>
        </p:txBody>
      </p:sp>
      <p:pic>
        <p:nvPicPr>
          <p:cNvPr id="8" name="Picture 7"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609600"/>
          </a:xfrm>
        </p:spPr>
        <p:txBody>
          <a:bodyPr/>
          <a:lstStyle/>
          <a:p>
            <a:pPr algn="ctr">
              <a:defRPr/>
            </a:pPr>
            <a:r>
              <a:rPr lang="fr-FR" dirty="0" smtClean="0"/>
              <a:t>STUDY </a:t>
            </a:r>
            <a:r>
              <a:rPr lang="fr-FR" dirty="0"/>
              <a:t>DESIGN</a:t>
            </a:r>
          </a:p>
        </p:txBody>
      </p:sp>
      <p:sp>
        <p:nvSpPr>
          <p:cNvPr id="8195" name="Content Placeholder 2"/>
          <p:cNvSpPr>
            <a:spLocks noGrp="1"/>
          </p:cNvSpPr>
          <p:nvPr>
            <p:ph idx="1"/>
          </p:nvPr>
        </p:nvSpPr>
        <p:spPr>
          <a:xfrm>
            <a:off x="533400" y="1181100"/>
            <a:ext cx="7772400" cy="3581400"/>
          </a:xfrm>
        </p:spPr>
        <p:txBody>
          <a:bodyPr/>
          <a:lstStyle/>
          <a:p>
            <a:r>
              <a:rPr lang="fr-FR" altLang="fr-FR" dirty="0">
                <a:solidFill>
                  <a:schemeClr val="tx1"/>
                </a:solidFill>
              </a:rPr>
              <a:t>A qualitative, </a:t>
            </a:r>
            <a:r>
              <a:rPr lang="fr-FR" altLang="fr-FR" dirty="0" err="1">
                <a:solidFill>
                  <a:schemeClr val="tx1"/>
                </a:solidFill>
              </a:rPr>
              <a:t>retrospective</a:t>
            </a:r>
            <a:r>
              <a:rPr lang="fr-FR" altLang="fr-FR" dirty="0">
                <a:solidFill>
                  <a:schemeClr val="tx1"/>
                </a:solidFill>
              </a:rPr>
              <a:t>, </a:t>
            </a:r>
            <a:r>
              <a:rPr lang="en-US" altLang="fr-FR" dirty="0">
                <a:solidFill>
                  <a:schemeClr val="tx1"/>
                </a:solidFill>
              </a:rPr>
              <a:t>descriptive, participatory study</a:t>
            </a:r>
          </a:p>
          <a:p>
            <a:pPr marL="800100" lvl="2" indent="0">
              <a:buFontTx/>
              <a:buNone/>
            </a:pPr>
            <a:r>
              <a:rPr lang="en-US" altLang="fr-FR" sz="2000" dirty="0">
                <a:solidFill>
                  <a:schemeClr val="tx1"/>
                </a:solidFill>
                <a:sym typeface="Wingdings" panose="05000000000000000000" pitchFamily="2" charset="2"/>
              </a:rPr>
              <a:t> </a:t>
            </a:r>
            <a:r>
              <a:rPr lang="en-US" altLang="fr-FR" sz="2000" dirty="0">
                <a:solidFill>
                  <a:schemeClr val="tx1"/>
                </a:solidFill>
              </a:rPr>
              <a:t>Including semi-structured interviews and informative documents from participants</a:t>
            </a:r>
          </a:p>
          <a:p>
            <a:pPr marL="800100" lvl="2" indent="0">
              <a:buFontTx/>
              <a:buNone/>
            </a:pPr>
            <a:endParaRPr lang="en-US" altLang="fr-FR" dirty="0">
              <a:solidFill>
                <a:schemeClr val="tx1"/>
              </a:solidFill>
            </a:endParaRPr>
          </a:p>
          <a:p>
            <a:r>
              <a:rPr lang="en-US" altLang="fr-FR" dirty="0">
                <a:solidFill>
                  <a:schemeClr val="tx1"/>
                </a:solidFill>
              </a:rPr>
              <a:t>Participants: members or contacts of the Military and Emergency Pharmacy Section of the FIP</a:t>
            </a:r>
          </a:p>
          <a:p>
            <a:pPr lvl="1"/>
            <a:r>
              <a:rPr lang="en-US" altLang="fr-FR" i="0" dirty="0" smtClean="0">
                <a:solidFill>
                  <a:schemeClr val="tx1"/>
                </a:solidFill>
                <a:latin typeface="+mn-lt"/>
              </a:rPr>
              <a:t>Canadian</a:t>
            </a:r>
            <a:r>
              <a:rPr lang="en-US" altLang="fr-FR" i="0" dirty="0">
                <a:solidFill>
                  <a:schemeClr val="tx1"/>
                </a:solidFill>
                <a:latin typeface="+mn-lt"/>
              </a:rPr>
              <a:t>, Australian, New Zealand and American military</a:t>
            </a:r>
          </a:p>
          <a:p>
            <a:pPr lvl="1"/>
            <a:r>
              <a:rPr lang="en-US" altLang="fr-FR" i="0" dirty="0">
                <a:solidFill>
                  <a:schemeClr val="tx1"/>
                </a:solidFill>
                <a:latin typeface="+mn-lt"/>
              </a:rPr>
              <a:t>Japan Red Cross</a:t>
            </a:r>
          </a:p>
          <a:p>
            <a:pPr lvl="1"/>
            <a:r>
              <a:rPr lang="en-US" altLang="fr-FR" i="0" dirty="0">
                <a:solidFill>
                  <a:schemeClr val="tx1"/>
                </a:solidFill>
                <a:latin typeface="+mn-lt"/>
              </a:rPr>
              <a:t>Chinese People’s Liberation Army</a:t>
            </a:r>
            <a:endParaRPr lang="fr-FR" altLang="fr-FR" i="0" dirty="0">
              <a:solidFill>
                <a:schemeClr val="tx1"/>
              </a:solidFill>
              <a:latin typeface="+mn-lt"/>
            </a:endParaRPr>
          </a:p>
        </p:txBody>
      </p:sp>
      <p:sp>
        <p:nvSpPr>
          <p:cNvPr id="8196"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41E660D1-DBAF-4215-9CE7-DD1E4A408011}" type="slidenum">
              <a:rPr lang="en-US" altLang="fr-FR" sz="900">
                <a:solidFill>
                  <a:srgbClr val="8C8E8E"/>
                </a:solidFill>
              </a:rPr>
              <a:pPr>
                <a:spcBef>
                  <a:spcPct val="0"/>
                </a:spcBef>
                <a:buFontTx/>
                <a:buNone/>
              </a:pPr>
              <a:t>50</a:t>
            </a:fld>
            <a:endParaRPr lang="en-US" altLang="fr-FR" sz="1400">
              <a:solidFill>
                <a:schemeClr val="tx1"/>
              </a:solidFill>
            </a:endParaRPr>
          </a:p>
        </p:txBody>
      </p:sp>
      <p:pic>
        <p:nvPicPr>
          <p:cNvPr id="8197" name="Picture 36" descr="http://www.washingtonpost.com/rf/image_606w/2010-2019/WashingtonPost/2011/06/15/Interactivity/Images/D-C1E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4656137"/>
            <a:ext cx="33528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4469454" y="4919662"/>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r>
              <a:rPr lang="fr-FR" altLang="fr-FR" sz="1600" i="1" dirty="0">
                <a:solidFill>
                  <a:schemeClr val="tx1"/>
                </a:solidFill>
              </a:rPr>
              <a:t>New </a:t>
            </a:r>
            <a:r>
              <a:rPr lang="fr-FR" altLang="fr-FR" sz="1600" i="1" dirty="0" err="1">
                <a:solidFill>
                  <a:schemeClr val="tx1"/>
                </a:solidFill>
              </a:rPr>
              <a:t>Zealand</a:t>
            </a:r>
            <a:r>
              <a:rPr lang="fr-FR" altLang="fr-FR" sz="1600" i="1" dirty="0">
                <a:solidFill>
                  <a:schemeClr val="tx1"/>
                </a:solidFill>
              </a:rPr>
              <a:t>, </a:t>
            </a:r>
            <a:r>
              <a:rPr lang="fr-FR" altLang="fr-FR" sz="1600" i="1" dirty="0" err="1">
                <a:solidFill>
                  <a:schemeClr val="tx1"/>
                </a:solidFill>
              </a:rPr>
              <a:t>earthquake</a:t>
            </a:r>
            <a:r>
              <a:rPr lang="fr-FR" altLang="fr-FR" sz="1600" i="1" dirty="0">
                <a:solidFill>
                  <a:schemeClr val="tx1"/>
                </a:solidFill>
              </a:rPr>
              <a:t>, 2011</a:t>
            </a:r>
          </a:p>
        </p:txBody>
      </p:sp>
      <p:pic>
        <p:nvPicPr>
          <p:cNvPr id="7" name="Picture 6"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4089399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8" descr="http://www.knightarts.org/wp-content/uploads/haiti-earthquake-2010-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685800"/>
            <a:ext cx="31242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E379C9C9-3F66-4CE8-8A73-92AD1B826983}" type="slidenum">
              <a:rPr lang="en-US" altLang="fr-FR" sz="900">
                <a:solidFill>
                  <a:srgbClr val="8C8E8E"/>
                </a:solidFill>
              </a:rPr>
              <a:pPr>
                <a:spcBef>
                  <a:spcPct val="0"/>
                </a:spcBef>
                <a:buFontTx/>
                <a:buNone/>
              </a:pPr>
              <a:t>51</a:t>
            </a:fld>
            <a:endParaRPr lang="en-US" altLang="fr-FR" sz="140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99300634"/>
              </p:ext>
            </p:extLst>
          </p:nvPr>
        </p:nvGraphicFramePr>
        <p:xfrm>
          <a:off x="1752600" y="575472"/>
          <a:ext cx="5486400" cy="4389432"/>
        </p:xfrm>
        <a:graphic>
          <a:graphicData uri="http://schemas.openxmlformats.org/drawingml/2006/table">
            <a:tbl>
              <a:tblPr firstRow="1" bandRow="1">
                <a:tableStyleId>{9DCAF9ED-07DC-4A11-8D7F-57B35C25682E}</a:tableStyleId>
              </a:tblPr>
              <a:tblGrid>
                <a:gridCol w="5486400">
                  <a:extLst>
                    <a:ext uri="{9D8B030D-6E8A-4147-A177-3AD203B41FA5}">
                      <a16:colId xmlns="" xmlns:a16="http://schemas.microsoft.com/office/drawing/2014/main" val="20000"/>
                    </a:ext>
                  </a:extLst>
                </a:gridCol>
              </a:tblGrid>
              <a:tr h="365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Natural </a:t>
                      </a:r>
                      <a:r>
                        <a:rPr lang="en-US" sz="1800" dirty="0" smtClean="0"/>
                        <a:t>Disasters </a:t>
                      </a:r>
                      <a:r>
                        <a:rPr lang="en-US" sz="1800" dirty="0"/>
                        <a:t>P</a:t>
                      </a:r>
                      <a:r>
                        <a:rPr lang="en-US" sz="1800" dirty="0" smtClean="0"/>
                        <a:t>articipants </a:t>
                      </a:r>
                      <a:r>
                        <a:rPr lang="en-US" sz="1800" dirty="0"/>
                        <a:t>W</a:t>
                      </a:r>
                      <a:r>
                        <a:rPr lang="en-US" sz="1800" dirty="0" smtClean="0"/>
                        <a:t>ere Involved </a:t>
                      </a:r>
                      <a:r>
                        <a:rPr lang="en-US" sz="1800" dirty="0"/>
                        <a:t>I</a:t>
                      </a:r>
                      <a:r>
                        <a:rPr lang="en-US" sz="1800" dirty="0" smtClean="0"/>
                        <a:t>n</a:t>
                      </a:r>
                      <a:endParaRPr lang="fr-FR" sz="1800" dirty="0"/>
                    </a:p>
                  </a:txBody>
                  <a:tcPr marT="45727" marB="45727"/>
                </a:tc>
                <a:extLst>
                  <a:ext uri="{0D108BD9-81ED-4DB2-BD59-A6C34878D82A}">
                    <a16:rowId xmlns="" xmlns:a16="http://schemas.microsoft.com/office/drawing/2014/main" val="10000"/>
                  </a:ext>
                </a:extLst>
              </a:tr>
              <a:tr h="365786">
                <a:tc>
                  <a:txBody>
                    <a:bodyPr/>
                    <a:lstStyle/>
                    <a:p>
                      <a:pPr algn="l"/>
                      <a:r>
                        <a:rPr lang="en-US" sz="1800" dirty="0"/>
                        <a:t>Australia, flood, 2010-2011</a:t>
                      </a:r>
                      <a:endParaRPr lang="fr-FR" sz="1800" dirty="0"/>
                    </a:p>
                  </a:txBody>
                  <a:tcPr marT="45727" marB="45727"/>
                </a:tc>
                <a:extLst>
                  <a:ext uri="{0D108BD9-81ED-4DB2-BD59-A6C34878D82A}">
                    <a16:rowId xmlns="" xmlns:a16="http://schemas.microsoft.com/office/drawing/2014/main" val="10001"/>
                  </a:ext>
                </a:extLst>
              </a:tr>
              <a:tr h="365786">
                <a:tc>
                  <a:txBody>
                    <a:bodyPr/>
                    <a:lstStyle/>
                    <a:p>
                      <a:pPr algn="l"/>
                      <a:r>
                        <a:rPr lang="en-US" sz="1800" dirty="0"/>
                        <a:t>Australia, floods, 2011</a:t>
                      </a:r>
                      <a:endParaRPr lang="fr-FR" sz="1800" dirty="0"/>
                    </a:p>
                  </a:txBody>
                  <a:tcPr marT="45727" marB="45727"/>
                </a:tc>
                <a:extLst>
                  <a:ext uri="{0D108BD9-81ED-4DB2-BD59-A6C34878D82A}">
                    <a16:rowId xmlns="" xmlns:a16="http://schemas.microsoft.com/office/drawing/2014/main" val="10002"/>
                  </a:ext>
                </a:extLst>
              </a:tr>
              <a:tr h="365786">
                <a:tc>
                  <a:txBody>
                    <a:bodyPr/>
                    <a:lstStyle/>
                    <a:p>
                      <a:pPr algn="l"/>
                      <a:r>
                        <a:rPr lang="en-US" sz="1800" dirty="0"/>
                        <a:t>New</a:t>
                      </a:r>
                      <a:r>
                        <a:rPr lang="en-US" sz="1800" baseline="0" dirty="0"/>
                        <a:t> Zealand, </a:t>
                      </a:r>
                      <a:r>
                        <a:rPr lang="en-US" sz="1800" dirty="0"/>
                        <a:t>Christchurch, earthquake, 2011</a:t>
                      </a:r>
                      <a:endParaRPr lang="fr-FR" sz="1800" dirty="0"/>
                    </a:p>
                  </a:txBody>
                  <a:tcPr marT="45727" marB="45727"/>
                </a:tc>
                <a:extLst>
                  <a:ext uri="{0D108BD9-81ED-4DB2-BD59-A6C34878D82A}">
                    <a16:rowId xmlns="" xmlns:a16="http://schemas.microsoft.com/office/drawing/2014/main" val="10003"/>
                  </a:ext>
                </a:extLst>
              </a:tr>
              <a:tr h="365786">
                <a:tc>
                  <a:txBody>
                    <a:bodyPr/>
                    <a:lstStyle/>
                    <a:p>
                      <a:pPr algn="l"/>
                      <a:r>
                        <a:rPr lang="en-US" sz="1800" dirty="0"/>
                        <a:t>Japan, earthquake, 2004</a:t>
                      </a:r>
                      <a:endParaRPr lang="fr-FR" sz="1800" dirty="0"/>
                    </a:p>
                  </a:txBody>
                  <a:tcPr marT="45727" marB="45727"/>
                </a:tc>
                <a:extLst>
                  <a:ext uri="{0D108BD9-81ED-4DB2-BD59-A6C34878D82A}">
                    <a16:rowId xmlns="" xmlns:a16="http://schemas.microsoft.com/office/drawing/2014/main" val="10004"/>
                  </a:ext>
                </a:extLst>
              </a:tr>
              <a:tr h="365786">
                <a:tc>
                  <a:txBody>
                    <a:bodyPr/>
                    <a:lstStyle/>
                    <a:p>
                      <a:pPr algn="l"/>
                      <a:r>
                        <a:rPr lang="en-US" sz="1800" dirty="0"/>
                        <a:t>Japan, earthquake/ tsunami, 2011</a:t>
                      </a:r>
                      <a:endParaRPr lang="fr-FR" sz="1800" dirty="0"/>
                    </a:p>
                  </a:txBody>
                  <a:tcPr marT="45727" marB="45727"/>
                </a:tc>
                <a:extLst>
                  <a:ext uri="{0D108BD9-81ED-4DB2-BD59-A6C34878D82A}">
                    <a16:rowId xmlns="" xmlns:a16="http://schemas.microsoft.com/office/drawing/2014/main" val="10005"/>
                  </a:ext>
                </a:extLst>
              </a:tr>
              <a:tr h="365786">
                <a:tc>
                  <a:txBody>
                    <a:bodyPr/>
                    <a:lstStyle/>
                    <a:p>
                      <a:pPr algn="l"/>
                      <a:r>
                        <a:rPr lang="en-US" sz="1800" dirty="0"/>
                        <a:t>China, earthquake,</a:t>
                      </a:r>
                      <a:r>
                        <a:rPr lang="en-US" sz="1800" baseline="0" dirty="0"/>
                        <a:t> 2006</a:t>
                      </a:r>
                      <a:endParaRPr lang="fr-FR" sz="1800" dirty="0"/>
                    </a:p>
                  </a:txBody>
                  <a:tcPr marT="45727" marB="45727"/>
                </a:tc>
                <a:extLst>
                  <a:ext uri="{0D108BD9-81ED-4DB2-BD59-A6C34878D82A}">
                    <a16:rowId xmlns="" xmlns:a16="http://schemas.microsoft.com/office/drawing/2014/main" val="10006"/>
                  </a:ext>
                </a:extLst>
              </a:tr>
              <a:tr h="365786">
                <a:tc>
                  <a:txBody>
                    <a:bodyPr/>
                    <a:lstStyle/>
                    <a:p>
                      <a:pPr algn="l"/>
                      <a:r>
                        <a:rPr lang="en-US" sz="1800" dirty="0"/>
                        <a:t>Turkey, earthquake, 1999</a:t>
                      </a:r>
                      <a:endParaRPr lang="fr-FR" sz="1800" dirty="0"/>
                    </a:p>
                  </a:txBody>
                  <a:tcPr marT="45727" marB="45727"/>
                </a:tc>
                <a:extLst>
                  <a:ext uri="{0D108BD9-81ED-4DB2-BD59-A6C34878D82A}">
                    <a16:rowId xmlns="" xmlns:a16="http://schemas.microsoft.com/office/drawing/2014/main" val="10007"/>
                  </a:ext>
                </a:extLst>
              </a:tr>
              <a:tr h="365786">
                <a:tc>
                  <a:txBody>
                    <a:bodyPr/>
                    <a:lstStyle/>
                    <a:p>
                      <a:pPr algn="l"/>
                      <a:r>
                        <a:rPr lang="en-US" sz="1800" dirty="0"/>
                        <a:t>Turkey, earthquake, 2011</a:t>
                      </a:r>
                      <a:endParaRPr lang="fr-FR" sz="1800" dirty="0"/>
                    </a:p>
                  </a:txBody>
                  <a:tcPr marT="45727" marB="45727"/>
                </a:tc>
                <a:extLst>
                  <a:ext uri="{0D108BD9-81ED-4DB2-BD59-A6C34878D82A}">
                    <a16:rowId xmlns="" xmlns:a16="http://schemas.microsoft.com/office/drawing/2014/main" val="10008"/>
                  </a:ext>
                </a:extLst>
              </a:tr>
              <a:tr h="365786">
                <a:tc>
                  <a:txBody>
                    <a:bodyPr/>
                    <a:lstStyle/>
                    <a:p>
                      <a:pPr algn="l"/>
                      <a:r>
                        <a:rPr lang="en-US" sz="1800" dirty="0"/>
                        <a:t>Pakistan,</a:t>
                      </a:r>
                      <a:r>
                        <a:rPr lang="en-US" sz="1800" baseline="0" dirty="0"/>
                        <a:t> earthquake, 2005</a:t>
                      </a:r>
                      <a:endParaRPr lang="fr-FR" sz="1800" dirty="0"/>
                    </a:p>
                  </a:txBody>
                  <a:tcPr marT="45727" marB="45727"/>
                </a:tc>
                <a:extLst>
                  <a:ext uri="{0D108BD9-81ED-4DB2-BD59-A6C34878D82A}">
                    <a16:rowId xmlns="" xmlns:a16="http://schemas.microsoft.com/office/drawing/2014/main" val="10009"/>
                  </a:ext>
                </a:extLst>
              </a:tr>
              <a:tr h="365786">
                <a:tc>
                  <a:txBody>
                    <a:bodyPr/>
                    <a:lstStyle/>
                    <a:p>
                      <a:pPr algn="l"/>
                      <a:r>
                        <a:rPr lang="en-US" sz="1800" dirty="0"/>
                        <a:t>United States, hurricane, 2005</a:t>
                      </a:r>
                      <a:endParaRPr lang="fr-FR" sz="1800" dirty="0"/>
                    </a:p>
                  </a:txBody>
                  <a:tcPr marT="45727" marB="45727"/>
                </a:tc>
                <a:extLst>
                  <a:ext uri="{0D108BD9-81ED-4DB2-BD59-A6C34878D82A}">
                    <a16:rowId xmlns="" xmlns:a16="http://schemas.microsoft.com/office/drawing/2014/main" val="10010"/>
                  </a:ext>
                </a:extLst>
              </a:tr>
              <a:tr h="365786">
                <a:tc>
                  <a:txBody>
                    <a:bodyPr/>
                    <a:lstStyle/>
                    <a:p>
                      <a:pPr algn="l"/>
                      <a:r>
                        <a:rPr lang="en-US" sz="1800" dirty="0"/>
                        <a:t>Haiti, earthquake,</a:t>
                      </a:r>
                      <a:r>
                        <a:rPr lang="en-US" sz="1800" baseline="0" dirty="0"/>
                        <a:t> 2010</a:t>
                      </a:r>
                      <a:endParaRPr lang="fr-FR" sz="1800" dirty="0"/>
                    </a:p>
                  </a:txBody>
                  <a:tcPr marT="45727" marB="45727"/>
                </a:tc>
                <a:extLst>
                  <a:ext uri="{0D108BD9-81ED-4DB2-BD59-A6C34878D82A}">
                    <a16:rowId xmlns="" xmlns:a16="http://schemas.microsoft.com/office/drawing/2014/main" val="10011"/>
                  </a:ext>
                </a:extLst>
              </a:tr>
            </a:tbl>
          </a:graphicData>
        </a:graphic>
      </p:graphicFrame>
      <p:sp>
        <p:nvSpPr>
          <p:cNvPr id="9248" name="TextBox 7"/>
          <p:cNvSpPr txBox="1">
            <a:spLocks noChangeArrowheads="1"/>
          </p:cNvSpPr>
          <p:nvPr/>
        </p:nvSpPr>
        <p:spPr bwMode="auto">
          <a:xfrm>
            <a:off x="10101263" y="3733800"/>
            <a:ext cx="2395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r>
              <a:rPr lang="fr-FR" altLang="fr-FR" sz="1600" i="1" dirty="0">
                <a:solidFill>
                  <a:schemeClr val="tx1"/>
                </a:solidFill>
              </a:rPr>
              <a:t>Haïti, </a:t>
            </a:r>
            <a:r>
              <a:rPr lang="fr-FR" altLang="fr-FR" sz="1600" i="1" dirty="0" err="1">
                <a:solidFill>
                  <a:schemeClr val="tx1"/>
                </a:solidFill>
              </a:rPr>
              <a:t>earthquake</a:t>
            </a:r>
            <a:r>
              <a:rPr lang="fr-FR" altLang="fr-FR" sz="1600" i="1" dirty="0">
                <a:solidFill>
                  <a:schemeClr val="tx1"/>
                </a:solidFill>
              </a:rPr>
              <a:t>, 2010</a:t>
            </a:r>
          </a:p>
        </p:txBody>
      </p:sp>
      <p:pic>
        <p:nvPicPr>
          <p:cNvPr id="6" name="Picture 5"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2341119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7" y="457200"/>
            <a:ext cx="7772400" cy="609600"/>
          </a:xfrm>
        </p:spPr>
        <p:txBody>
          <a:bodyPr/>
          <a:lstStyle/>
          <a:p>
            <a:pPr algn="ctr">
              <a:defRPr/>
            </a:pPr>
            <a:r>
              <a:rPr lang="en-US" dirty="0"/>
              <a:t>DATA ANALYSIS</a:t>
            </a:r>
            <a:endParaRPr lang="fr-FR" dirty="0"/>
          </a:p>
        </p:txBody>
      </p:sp>
      <p:sp>
        <p:nvSpPr>
          <p:cNvPr id="3" name="Content Placeholder 2"/>
          <p:cNvSpPr>
            <a:spLocks noGrp="1"/>
          </p:cNvSpPr>
          <p:nvPr>
            <p:ph idx="1"/>
          </p:nvPr>
        </p:nvSpPr>
        <p:spPr>
          <a:xfrm>
            <a:off x="681037" y="1219200"/>
            <a:ext cx="7772400" cy="3352800"/>
          </a:xfrm>
        </p:spPr>
        <p:txBody>
          <a:bodyPr/>
          <a:lstStyle/>
          <a:p>
            <a:pPr>
              <a:defRPr/>
            </a:pPr>
            <a:r>
              <a:rPr lang="en-US" dirty="0" smtClean="0">
                <a:solidFill>
                  <a:schemeClr val="tx1"/>
                </a:solidFill>
              </a:rPr>
              <a:t>Interviewed 6 </a:t>
            </a:r>
            <a:r>
              <a:rPr lang="en-US" dirty="0">
                <a:solidFill>
                  <a:schemeClr val="tx1"/>
                </a:solidFill>
              </a:rPr>
              <a:t>participants </a:t>
            </a:r>
          </a:p>
          <a:p>
            <a:pPr>
              <a:defRPr/>
            </a:pPr>
            <a:r>
              <a:rPr lang="en-US" dirty="0">
                <a:solidFill>
                  <a:schemeClr val="tx1"/>
                </a:solidFill>
              </a:rPr>
              <a:t>Data coded and analyzed using Microsoft Excel</a:t>
            </a:r>
          </a:p>
          <a:p>
            <a:pPr>
              <a:defRPr/>
            </a:pPr>
            <a:r>
              <a:rPr lang="en-US" dirty="0">
                <a:solidFill>
                  <a:schemeClr val="tx1"/>
                </a:solidFill>
              </a:rPr>
              <a:t>Issues/challenges were grouped together in common themes</a:t>
            </a:r>
          </a:p>
          <a:p>
            <a:pPr marL="0" indent="0">
              <a:buFontTx/>
              <a:buNone/>
              <a:defRPr/>
            </a:pPr>
            <a:r>
              <a:rPr lang="en-US" dirty="0">
                <a:solidFill>
                  <a:schemeClr val="tx1"/>
                </a:solidFill>
                <a:sym typeface="Wingdings"/>
              </a:rPr>
              <a:t>	 6 major themes</a:t>
            </a:r>
          </a:p>
          <a:p>
            <a:pPr marL="0" indent="0">
              <a:buFontTx/>
              <a:buNone/>
              <a:defRPr/>
            </a:pPr>
            <a:r>
              <a:rPr lang="en-US" dirty="0">
                <a:solidFill>
                  <a:schemeClr val="tx1"/>
                </a:solidFill>
                <a:sym typeface="Wingdings"/>
              </a:rPr>
              <a:t>	 22 issues/challenges</a:t>
            </a:r>
            <a:endParaRPr lang="fr-FR" dirty="0">
              <a:solidFill>
                <a:schemeClr val="tx1"/>
              </a:solidFill>
            </a:endParaRPr>
          </a:p>
        </p:txBody>
      </p:sp>
      <p:sp>
        <p:nvSpPr>
          <p:cNvPr id="10244"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4BB5B608-2EFC-4C87-AA3F-6940BCC00A6C}" type="slidenum">
              <a:rPr lang="en-US" altLang="fr-FR" sz="900">
                <a:solidFill>
                  <a:srgbClr val="8C8E8E"/>
                </a:solidFill>
              </a:rPr>
              <a:pPr>
                <a:spcBef>
                  <a:spcPct val="0"/>
                </a:spcBef>
                <a:buFontTx/>
                <a:buNone/>
              </a:pPr>
              <a:t>52</a:t>
            </a:fld>
            <a:endParaRPr lang="en-US" altLang="fr-FR" sz="1400">
              <a:solidFill>
                <a:schemeClr val="tx1"/>
              </a:solidFill>
            </a:endParaRPr>
          </a:p>
        </p:txBody>
      </p:sp>
      <p:pic>
        <p:nvPicPr>
          <p:cNvPr id="10245" name="Picture 6" descr="http://ahmadalikarim.files.wordpress.com/2010/08/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9" y="3975893"/>
            <a:ext cx="36480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5"/>
          <p:cNvSpPr txBox="1">
            <a:spLocks noChangeArrowheads="1"/>
          </p:cNvSpPr>
          <p:nvPr/>
        </p:nvSpPr>
        <p:spPr bwMode="auto">
          <a:xfrm>
            <a:off x="4486275" y="4310063"/>
            <a:ext cx="358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r>
              <a:rPr lang="fr-FR" altLang="fr-FR" sz="1600" i="1" dirty="0">
                <a:solidFill>
                  <a:schemeClr val="tx1"/>
                </a:solidFill>
              </a:rPr>
              <a:t>United States, hurricane, 2005</a:t>
            </a:r>
          </a:p>
        </p:txBody>
      </p:sp>
      <p:pic>
        <p:nvPicPr>
          <p:cNvPr id="7" name="Picture 6"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3676516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609600"/>
          </a:xfrm>
        </p:spPr>
        <p:txBody>
          <a:bodyPr/>
          <a:lstStyle/>
          <a:p>
            <a:pPr algn="ctr">
              <a:defRPr/>
            </a:pPr>
            <a:r>
              <a:rPr lang="fr-FR" dirty="0"/>
              <a:t>RESULTS</a:t>
            </a:r>
          </a:p>
        </p:txBody>
      </p:sp>
      <p:sp>
        <p:nvSpPr>
          <p:cNvPr id="11267"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431450D8-FA9D-4DC5-B724-1070E4CE8E79}" type="slidenum">
              <a:rPr lang="en-US" altLang="fr-FR" sz="900">
                <a:solidFill>
                  <a:srgbClr val="8C8E8E"/>
                </a:solidFill>
              </a:rPr>
              <a:pPr>
                <a:spcBef>
                  <a:spcPct val="0"/>
                </a:spcBef>
                <a:buFontTx/>
                <a:buNone/>
              </a:pPr>
              <a:t>53</a:t>
            </a:fld>
            <a:endParaRPr lang="en-US" altLang="fr-FR" sz="1400">
              <a:solidFill>
                <a:schemeClr val="tx1"/>
              </a:solidFill>
            </a:endParaRP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21188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
        <p:nvSpPr>
          <p:cNvPr id="3" name="TextBox 2"/>
          <p:cNvSpPr txBox="1"/>
          <p:nvPr/>
        </p:nvSpPr>
        <p:spPr>
          <a:xfrm>
            <a:off x="2380769" y="1371599"/>
            <a:ext cx="4498347" cy="461665"/>
          </a:xfrm>
          <a:prstGeom prst="rect">
            <a:avLst/>
          </a:prstGeom>
          <a:solidFill>
            <a:schemeClr val="bg1"/>
          </a:solidFill>
        </p:spPr>
        <p:txBody>
          <a:bodyPr wrap="none" rtlCol="0">
            <a:spAutoFit/>
          </a:bodyPr>
          <a:lstStyle/>
          <a:p>
            <a:r>
              <a:rPr lang="en-US" dirty="0" smtClean="0"/>
              <a:t>Issues Reported by Percentage</a:t>
            </a:r>
            <a:endParaRPr lang="en-US" dirty="0"/>
          </a:p>
        </p:txBody>
      </p:sp>
    </p:spTree>
    <p:extLst>
      <p:ext uri="{BB962C8B-B14F-4D97-AF65-F5344CB8AC3E}">
        <p14:creationId xmlns:p14="http://schemas.microsoft.com/office/powerpoint/2010/main" val="364403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609600"/>
          </a:xfrm>
        </p:spPr>
        <p:txBody>
          <a:bodyPr/>
          <a:lstStyle/>
          <a:p>
            <a:pPr algn="ctr">
              <a:defRPr/>
            </a:pPr>
            <a:r>
              <a:rPr lang="en-US" dirty="0"/>
              <a:t>Pharmaceuticals</a:t>
            </a:r>
            <a:endParaRPr lang="fr-FR" dirty="0"/>
          </a:p>
        </p:txBody>
      </p:sp>
      <p:sp>
        <p:nvSpPr>
          <p:cNvPr id="12291"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085D6343-0A27-48D3-9996-D6090DCD3F4C}" type="slidenum">
              <a:rPr lang="en-US" altLang="fr-FR" sz="900">
                <a:solidFill>
                  <a:srgbClr val="8C8E8E"/>
                </a:solidFill>
              </a:rPr>
              <a:pPr>
                <a:spcBef>
                  <a:spcPct val="0"/>
                </a:spcBef>
                <a:buFontTx/>
                <a:buNone/>
              </a:pPr>
              <a:t>54</a:t>
            </a:fld>
            <a:endParaRPr lang="en-US" altLang="fr-FR" sz="1400">
              <a:solidFill>
                <a:schemeClr val="tx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91515693"/>
              </p:ext>
            </p:extLst>
          </p:nvPr>
        </p:nvGraphicFramePr>
        <p:xfrm>
          <a:off x="762000" y="1228724"/>
          <a:ext cx="7848600" cy="3886199"/>
        </p:xfrm>
        <a:graphic>
          <a:graphicData uri="http://schemas.openxmlformats.org/drawingml/2006/table">
            <a:tbl>
              <a:tblPr firstRow="1" bandRow="1">
                <a:tableStyleId>{2A488322-F2BA-4B5B-9748-0D474271808F}</a:tableStyleId>
              </a:tblPr>
              <a:tblGrid>
                <a:gridCol w="1447800">
                  <a:extLst>
                    <a:ext uri="{9D8B030D-6E8A-4147-A177-3AD203B41FA5}">
                      <a16:colId xmlns="" xmlns:a16="http://schemas.microsoft.com/office/drawing/2014/main" val="20000"/>
                    </a:ext>
                  </a:extLst>
                </a:gridCol>
                <a:gridCol w="5092700">
                  <a:extLst>
                    <a:ext uri="{9D8B030D-6E8A-4147-A177-3AD203B41FA5}">
                      <a16:colId xmlns="" xmlns:a16="http://schemas.microsoft.com/office/drawing/2014/main" val="20001"/>
                    </a:ext>
                  </a:extLst>
                </a:gridCol>
                <a:gridCol w="1308100">
                  <a:extLst>
                    <a:ext uri="{9D8B030D-6E8A-4147-A177-3AD203B41FA5}">
                      <a16:colId xmlns="" xmlns:a16="http://schemas.microsoft.com/office/drawing/2014/main" val="20002"/>
                    </a:ext>
                  </a:extLst>
                </a:gridCol>
              </a:tblGrid>
              <a:tr h="1081117">
                <a:tc>
                  <a:txBody>
                    <a:bodyPr/>
                    <a:lstStyle/>
                    <a:p>
                      <a:pPr algn="ctr"/>
                      <a:r>
                        <a:rPr lang="fr-FR" sz="1700" dirty="0" err="1" smtClean="0"/>
                        <a:t>Frequency</a:t>
                      </a:r>
                      <a:r>
                        <a:rPr lang="fr-FR" sz="1700" dirty="0" smtClean="0"/>
                        <a:t> </a:t>
                      </a:r>
                      <a:r>
                        <a:rPr lang="fr-FR" sz="1700" dirty="0" err="1" smtClean="0"/>
                        <a:t>Mentioned</a:t>
                      </a:r>
                      <a:endParaRPr lang="fr-FR" sz="1700" dirty="0"/>
                    </a:p>
                  </a:txBody>
                  <a:tcPr anchor="ctr"/>
                </a:tc>
                <a:tc>
                  <a:txBody>
                    <a:bodyPr/>
                    <a:lstStyle/>
                    <a:p>
                      <a:pPr algn="ctr"/>
                      <a:r>
                        <a:rPr lang="fr-FR" sz="1700" dirty="0" smtClean="0"/>
                        <a:t>Issues/Challenges</a:t>
                      </a:r>
                      <a:endParaRPr lang="fr-FR" sz="1700" dirty="0"/>
                    </a:p>
                  </a:txBody>
                  <a:tcPr anchor="ctr"/>
                </a:tc>
                <a:tc>
                  <a:txBody>
                    <a:bodyPr/>
                    <a:lstStyle/>
                    <a:p>
                      <a:pPr algn="ctr"/>
                      <a:r>
                        <a:rPr lang="fr-FR" sz="1700" dirty="0" err="1" smtClean="0"/>
                        <a:t>Frequency</a:t>
                      </a:r>
                      <a:r>
                        <a:rPr lang="fr-FR" sz="1700" dirty="0" smtClean="0"/>
                        <a:t> </a:t>
                      </a:r>
                      <a:r>
                        <a:rPr lang="fr-FR" sz="1700" dirty="0" err="1" smtClean="0"/>
                        <a:t>Mentioned</a:t>
                      </a:r>
                      <a:endParaRPr lang="fr-FR" sz="1700" dirty="0"/>
                    </a:p>
                  </a:txBody>
                  <a:tcPr anchor="ctr"/>
                </a:tc>
                <a:extLst>
                  <a:ext uri="{0D108BD9-81ED-4DB2-BD59-A6C34878D82A}">
                    <a16:rowId xmlns="" xmlns:a16="http://schemas.microsoft.com/office/drawing/2014/main" val="10000"/>
                  </a:ext>
                </a:extLst>
              </a:tr>
              <a:tr h="382511">
                <a:tc rowSpan="6">
                  <a:txBody>
                    <a:bodyPr/>
                    <a:lstStyle/>
                    <a:p>
                      <a:pPr algn="ctr"/>
                      <a:r>
                        <a:rPr lang="fr-FR" sz="1700" dirty="0"/>
                        <a:t>24</a:t>
                      </a:r>
                    </a:p>
                  </a:txBody>
                  <a:tcPr anchor="ctr"/>
                </a:tc>
                <a:tc>
                  <a:txBody>
                    <a:bodyPr/>
                    <a:lstStyle/>
                    <a:p>
                      <a:r>
                        <a:rPr lang="fr-FR" sz="1700" dirty="0" err="1"/>
                        <a:t>Supply</a:t>
                      </a:r>
                      <a:r>
                        <a:rPr lang="fr-FR" sz="1700" dirty="0"/>
                        <a:t> </a:t>
                      </a:r>
                      <a:r>
                        <a:rPr lang="fr-FR" sz="1700" dirty="0" err="1"/>
                        <a:t>shortage</a:t>
                      </a:r>
                      <a:r>
                        <a:rPr lang="fr-FR" sz="1700" baseline="0" dirty="0"/>
                        <a:t> (</a:t>
                      </a:r>
                      <a:r>
                        <a:rPr lang="fr-FR" sz="1700" baseline="0" dirty="0" err="1"/>
                        <a:t>rationing</a:t>
                      </a:r>
                      <a:r>
                        <a:rPr lang="fr-FR" sz="1700" baseline="0" dirty="0"/>
                        <a:t>, no stock </a:t>
                      </a:r>
                      <a:r>
                        <a:rPr lang="fr-FR" sz="1700" baseline="0" dirty="0" err="1"/>
                        <a:t>pills</a:t>
                      </a:r>
                      <a:r>
                        <a:rPr lang="fr-FR" sz="1700" baseline="0" dirty="0"/>
                        <a:t>)</a:t>
                      </a:r>
                      <a:endParaRPr lang="fr-FR" sz="1700" dirty="0"/>
                    </a:p>
                  </a:txBody>
                  <a:tcPr anchor="ctr"/>
                </a:tc>
                <a:tc>
                  <a:txBody>
                    <a:bodyPr/>
                    <a:lstStyle/>
                    <a:p>
                      <a:pPr algn="ctr"/>
                      <a:r>
                        <a:rPr lang="fr-FR" sz="1700" dirty="0"/>
                        <a:t>8</a:t>
                      </a:r>
                    </a:p>
                  </a:txBody>
                  <a:tcPr anchor="ctr"/>
                </a:tc>
                <a:extLst>
                  <a:ext uri="{0D108BD9-81ED-4DB2-BD59-A6C34878D82A}">
                    <a16:rowId xmlns="" xmlns:a16="http://schemas.microsoft.com/office/drawing/2014/main" val="10001"/>
                  </a:ext>
                </a:extLst>
              </a:tr>
              <a:tr h="382511">
                <a:tc vMerge="1">
                  <a:txBody>
                    <a:bodyPr/>
                    <a:lstStyle/>
                    <a:p>
                      <a:endParaRPr lang="fr-FR"/>
                    </a:p>
                  </a:txBody>
                  <a:tcPr/>
                </a:tc>
                <a:tc>
                  <a:txBody>
                    <a:bodyPr/>
                    <a:lstStyle/>
                    <a:p>
                      <a:r>
                        <a:rPr lang="fr-FR" sz="1700" dirty="0"/>
                        <a:t>Destruction of infrastructures, </a:t>
                      </a:r>
                      <a:r>
                        <a:rPr lang="fr-FR" sz="1700" dirty="0" err="1"/>
                        <a:t>warehouses</a:t>
                      </a:r>
                      <a:endParaRPr lang="fr-FR" sz="1700" dirty="0"/>
                    </a:p>
                  </a:txBody>
                  <a:tcPr anchor="ctr"/>
                </a:tc>
                <a:tc>
                  <a:txBody>
                    <a:bodyPr/>
                    <a:lstStyle/>
                    <a:p>
                      <a:pPr algn="ctr"/>
                      <a:r>
                        <a:rPr lang="fr-FR" sz="1700" dirty="0"/>
                        <a:t>6</a:t>
                      </a:r>
                    </a:p>
                  </a:txBody>
                  <a:tcPr anchor="ctr"/>
                </a:tc>
                <a:extLst>
                  <a:ext uri="{0D108BD9-81ED-4DB2-BD59-A6C34878D82A}">
                    <a16:rowId xmlns="" xmlns:a16="http://schemas.microsoft.com/office/drawing/2014/main" val="10002"/>
                  </a:ext>
                </a:extLst>
              </a:tr>
              <a:tr h="637519">
                <a:tc vMerge="1">
                  <a:txBody>
                    <a:bodyPr/>
                    <a:lstStyle/>
                    <a:p>
                      <a:endParaRPr lang="fr-FR"/>
                    </a:p>
                  </a:txBody>
                  <a:tcPr/>
                </a:tc>
                <a:tc>
                  <a:txBody>
                    <a:bodyPr/>
                    <a:lstStyle/>
                    <a:p>
                      <a:r>
                        <a:rPr lang="fr-FR" sz="1700" dirty="0"/>
                        <a:t>Issue </a:t>
                      </a:r>
                      <a:r>
                        <a:rPr lang="fr-FR" sz="1700" dirty="0" err="1"/>
                        <a:t>with</a:t>
                      </a:r>
                      <a:r>
                        <a:rPr lang="fr-FR" sz="1700" dirty="0"/>
                        <a:t> </a:t>
                      </a:r>
                      <a:r>
                        <a:rPr lang="fr-FR" sz="1700" dirty="0" err="1"/>
                        <a:t>medical</a:t>
                      </a:r>
                      <a:r>
                        <a:rPr lang="fr-FR" sz="1700" dirty="0"/>
                        <a:t> </a:t>
                      </a:r>
                      <a:r>
                        <a:rPr lang="fr-FR" sz="1700" dirty="0" err="1"/>
                        <a:t>supply</a:t>
                      </a:r>
                      <a:r>
                        <a:rPr lang="fr-FR" sz="1700" baseline="0" dirty="0"/>
                        <a:t> </a:t>
                      </a:r>
                      <a:r>
                        <a:rPr lang="fr-FR" sz="1700" baseline="0" dirty="0" err="1"/>
                        <a:t>chain</a:t>
                      </a:r>
                      <a:r>
                        <a:rPr lang="fr-FR" sz="1700" baseline="0" dirty="0"/>
                        <a:t> (</a:t>
                      </a:r>
                      <a:r>
                        <a:rPr lang="fr-FR" sz="1700" baseline="0" dirty="0" err="1"/>
                        <a:t>storage</a:t>
                      </a:r>
                      <a:r>
                        <a:rPr lang="fr-FR" sz="1700" baseline="0" dirty="0"/>
                        <a:t>, </a:t>
                      </a:r>
                      <a:r>
                        <a:rPr lang="fr-FR" sz="1700" baseline="0" dirty="0" err="1"/>
                        <a:t>quality</a:t>
                      </a:r>
                      <a:r>
                        <a:rPr lang="fr-FR" sz="1700" baseline="0" dirty="0"/>
                        <a:t>, </a:t>
                      </a:r>
                      <a:r>
                        <a:rPr lang="fr-FR" sz="1700" baseline="0" dirty="0" err="1" smtClean="0"/>
                        <a:t>expiry</a:t>
                      </a:r>
                      <a:r>
                        <a:rPr lang="fr-FR" sz="1700" baseline="0" dirty="0" smtClean="0"/>
                        <a:t> </a:t>
                      </a:r>
                      <a:r>
                        <a:rPr lang="fr-FR" sz="1700" baseline="0" dirty="0"/>
                        <a:t>date, </a:t>
                      </a:r>
                      <a:r>
                        <a:rPr lang="fr-FR" sz="1700" baseline="0" dirty="0" err="1"/>
                        <a:t>backorders</a:t>
                      </a:r>
                      <a:r>
                        <a:rPr lang="fr-FR" sz="1700" baseline="0" dirty="0"/>
                        <a:t>)</a:t>
                      </a:r>
                      <a:endParaRPr lang="fr-FR" sz="1700" dirty="0"/>
                    </a:p>
                  </a:txBody>
                  <a:tcPr anchor="ctr"/>
                </a:tc>
                <a:tc>
                  <a:txBody>
                    <a:bodyPr/>
                    <a:lstStyle/>
                    <a:p>
                      <a:pPr algn="ctr"/>
                      <a:r>
                        <a:rPr lang="fr-FR" sz="1700" dirty="0"/>
                        <a:t>4</a:t>
                      </a:r>
                    </a:p>
                  </a:txBody>
                  <a:tcPr anchor="ctr"/>
                </a:tc>
                <a:extLst>
                  <a:ext uri="{0D108BD9-81ED-4DB2-BD59-A6C34878D82A}">
                    <a16:rowId xmlns="" xmlns:a16="http://schemas.microsoft.com/office/drawing/2014/main" val="10003"/>
                  </a:ext>
                </a:extLst>
              </a:tr>
              <a:tr h="637519">
                <a:tc vMerge="1">
                  <a:txBody>
                    <a:bodyPr/>
                    <a:lstStyle/>
                    <a:p>
                      <a:endParaRPr lang="fr-FR"/>
                    </a:p>
                  </a:txBody>
                  <a:tcPr/>
                </a:tc>
                <a:tc>
                  <a:txBody>
                    <a:bodyPr/>
                    <a:lstStyle/>
                    <a:p>
                      <a:r>
                        <a:rPr lang="fr-FR" sz="1700" dirty="0"/>
                        <a:t>Type of </a:t>
                      </a:r>
                      <a:r>
                        <a:rPr lang="fr-FR" sz="1700" dirty="0" err="1"/>
                        <a:t>medications</a:t>
                      </a:r>
                      <a:r>
                        <a:rPr lang="fr-FR" sz="1700" dirty="0"/>
                        <a:t> </a:t>
                      </a:r>
                      <a:r>
                        <a:rPr lang="fr-FR" sz="1700" dirty="0" err="1"/>
                        <a:t>needed</a:t>
                      </a:r>
                      <a:r>
                        <a:rPr lang="fr-FR" sz="1700" dirty="0"/>
                        <a:t> (</a:t>
                      </a:r>
                      <a:r>
                        <a:rPr lang="fr-FR" sz="1700" dirty="0" err="1"/>
                        <a:t>pediatric</a:t>
                      </a:r>
                      <a:r>
                        <a:rPr lang="fr-FR" sz="1700" dirty="0"/>
                        <a:t>, </a:t>
                      </a:r>
                      <a:r>
                        <a:rPr lang="fr-FR" sz="1700" dirty="0" err="1"/>
                        <a:t>chronic</a:t>
                      </a:r>
                      <a:r>
                        <a:rPr lang="fr-FR" sz="1700" dirty="0"/>
                        <a:t> </a:t>
                      </a:r>
                      <a:r>
                        <a:rPr lang="fr-FR" sz="1700" dirty="0" err="1"/>
                        <a:t>treatment</a:t>
                      </a:r>
                      <a:r>
                        <a:rPr lang="fr-FR" sz="1700" dirty="0"/>
                        <a:t>, 1st line </a:t>
                      </a:r>
                      <a:r>
                        <a:rPr lang="fr-FR" sz="1700" dirty="0" err="1"/>
                        <a:t>therapy</a:t>
                      </a:r>
                      <a:r>
                        <a:rPr lang="fr-FR" sz="1700" dirty="0"/>
                        <a:t>)</a:t>
                      </a:r>
                    </a:p>
                  </a:txBody>
                  <a:tcPr anchor="ctr"/>
                </a:tc>
                <a:tc>
                  <a:txBody>
                    <a:bodyPr/>
                    <a:lstStyle/>
                    <a:p>
                      <a:pPr algn="ctr"/>
                      <a:r>
                        <a:rPr lang="fr-FR" sz="1700" dirty="0"/>
                        <a:t>3</a:t>
                      </a:r>
                    </a:p>
                  </a:txBody>
                  <a:tcPr anchor="ctr"/>
                </a:tc>
                <a:extLst>
                  <a:ext uri="{0D108BD9-81ED-4DB2-BD59-A6C34878D82A}">
                    <a16:rowId xmlns="" xmlns:a16="http://schemas.microsoft.com/office/drawing/2014/main" val="10004"/>
                  </a:ext>
                </a:extLst>
              </a:tr>
              <a:tr h="382511">
                <a:tc vMerge="1">
                  <a:txBody>
                    <a:bodyPr/>
                    <a:lstStyle/>
                    <a:p>
                      <a:endParaRPr lang="fr-FR"/>
                    </a:p>
                  </a:txBody>
                  <a:tcPr/>
                </a:tc>
                <a:tc>
                  <a:txBody>
                    <a:bodyPr/>
                    <a:lstStyle/>
                    <a:p>
                      <a:r>
                        <a:rPr lang="fr-FR" sz="1700" dirty="0" err="1"/>
                        <a:t>Tourist</a:t>
                      </a:r>
                      <a:r>
                        <a:rPr lang="fr-FR" sz="1700" baseline="0" dirty="0"/>
                        <a:t> </a:t>
                      </a:r>
                      <a:r>
                        <a:rPr lang="fr-FR" sz="1700" baseline="0" dirty="0" err="1"/>
                        <a:t>lost</a:t>
                      </a:r>
                      <a:r>
                        <a:rPr lang="fr-FR" sz="1700" baseline="0" dirty="0"/>
                        <a:t> </a:t>
                      </a:r>
                      <a:r>
                        <a:rPr lang="fr-FR" sz="1700" baseline="0" dirty="0" err="1"/>
                        <a:t>medication</a:t>
                      </a:r>
                      <a:endParaRPr lang="fr-FR" sz="1700" dirty="0"/>
                    </a:p>
                  </a:txBody>
                  <a:tcPr anchor="ctr"/>
                </a:tc>
                <a:tc>
                  <a:txBody>
                    <a:bodyPr/>
                    <a:lstStyle/>
                    <a:p>
                      <a:pPr algn="ctr"/>
                      <a:r>
                        <a:rPr lang="fr-FR" sz="1700" dirty="0"/>
                        <a:t>2</a:t>
                      </a:r>
                    </a:p>
                  </a:txBody>
                  <a:tcPr anchor="ctr"/>
                </a:tc>
                <a:extLst>
                  <a:ext uri="{0D108BD9-81ED-4DB2-BD59-A6C34878D82A}">
                    <a16:rowId xmlns="" xmlns:a16="http://schemas.microsoft.com/office/drawing/2014/main" val="10005"/>
                  </a:ext>
                </a:extLst>
              </a:tr>
              <a:tr h="382511">
                <a:tc vMerge="1">
                  <a:txBody>
                    <a:bodyPr/>
                    <a:lstStyle/>
                    <a:p>
                      <a:endParaRPr lang="fr-FR"/>
                    </a:p>
                  </a:txBody>
                  <a:tcPr/>
                </a:tc>
                <a:tc>
                  <a:txBody>
                    <a:bodyPr/>
                    <a:lstStyle/>
                    <a:p>
                      <a:r>
                        <a:rPr lang="fr-FR" sz="1700" dirty="0" err="1"/>
                        <a:t>Seeking</a:t>
                      </a:r>
                      <a:r>
                        <a:rPr lang="fr-FR" sz="1700" dirty="0"/>
                        <a:t> </a:t>
                      </a:r>
                      <a:r>
                        <a:rPr lang="fr-FR" sz="1700" dirty="0" err="1" smtClean="0"/>
                        <a:t>behaviour</a:t>
                      </a:r>
                      <a:r>
                        <a:rPr lang="fr-FR" sz="1700" dirty="0" smtClean="0"/>
                        <a:t> </a:t>
                      </a:r>
                      <a:r>
                        <a:rPr lang="fr-FR" sz="1700" dirty="0"/>
                        <a:t>for </a:t>
                      </a:r>
                      <a:r>
                        <a:rPr lang="fr-FR" sz="1700" dirty="0" err="1"/>
                        <a:t>narcotics</a:t>
                      </a:r>
                      <a:endParaRPr lang="fr-FR" sz="1700" dirty="0"/>
                    </a:p>
                  </a:txBody>
                  <a:tcPr anchor="ctr"/>
                </a:tc>
                <a:tc>
                  <a:txBody>
                    <a:bodyPr/>
                    <a:lstStyle/>
                    <a:p>
                      <a:pPr algn="ctr"/>
                      <a:r>
                        <a:rPr lang="fr-FR" sz="1700" dirty="0"/>
                        <a:t>1</a:t>
                      </a:r>
                    </a:p>
                  </a:txBody>
                  <a:tcPr anchor="ctr"/>
                </a:tc>
                <a:extLst>
                  <a:ext uri="{0D108BD9-81ED-4DB2-BD59-A6C34878D82A}">
                    <a16:rowId xmlns="" xmlns:a16="http://schemas.microsoft.com/office/drawing/2014/main" val="10006"/>
                  </a:ext>
                </a:extLst>
              </a:tr>
            </a:tbl>
          </a:graphicData>
        </a:graphic>
      </p:graphicFrame>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1084233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07987"/>
            <a:ext cx="7772400" cy="609600"/>
          </a:xfrm>
        </p:spPr>
        <p:txBody>
          <a:bodyPr/>
          <a:lstStyle/>
          <a:p>
            <a:pPr algn="ctr">
              <a:defRPr/>
            </a:pPr>
            <a:r>
              <a:rPr lang="en-US" dirty="0"/>
              <a:t>Plan</a:t>
            </a:r>
            <a:endParaRPr lang="fr-FR" dirty="0"/>
          </a:p>
        </p:txBody>
      </p:sp>
      <p:sp>
        <p:nvSpPr>
          <p:cNvPr id="13315"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898BF495-B650-44CE-A4A5-DEFB7812F249}" type="slidenum">
              <a:rPr lang="en-US" altLang="fr-FR" sz="900">
                <a:solidFill>
                  <a:srgbClr val="8C8E8E"/>
                </a:solidFill>
              </a:rPr>
              <a:pPr>
                <a:spcBef>
                  <a:spcPct val="0"/>
                </a:spcBef>
                <a:buFontTx/>
                <a:buNone/>
              </a:pPr>
              <a:t>55</a:t>
            </a:fld>
            <a:endParaRPr lang="en-US" altLang="fr-FR" sz="1400">
              <a:solidFill>
                <a:schemeClr val="tx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3860201415"/>
              </p:ext>
            </p:extLst>
          </p:nvPr>
        </p:nvGraphicFramePr>
        <p:xfrm>
          <a:off x="647700" y="1204912"/>
          <a:ext cx="8153400" cy="3733800"/>
        </p:xfrm>
        <a:graphic>
          <a:graphicData uri="http://schemas.openxmlformats.org/drawingml/2006/table">
            <a:tbl>
              <a:tblPr firstRow="1" bandRow="1">
                <a:tableStyleId>{2A488322-F2BA-4B5B-9748-0D474271808F}</a:tableStyleId>
              </a:tblPr>
              <a:tblGrid>
                <a:gridCol w="1678641">
                  <a:extLst>
                    <a:ext uri="{9D8B030D-6E8A-4147-A177-3AD203B41FA5}">
                      <a16:colId xmlns="" xmlns:a16="http://schemas.microsoft.com/office/drawing/2014/main" val="20000"/>
                    </a:ext>
                  </a:extLst>
                </a:gridCol>
                <a:gridCol w="5115859">
                  <a:extLst>
                    <a:ext uri="{9D8B030D-6E8A-4147-A177-3AD203B41FA5}">
                      <a16:colId xmlns="" xmlns:a16="http://schemas.microsoft.com/office/drawing/2014/main" val="20001"/>
                    </a:ext>
                  </a:extLst>
                </a:gridCol>
                <a:gridCol w="1358900">
                  <a:extLst>
                    <a:ext uri="{9D8B030D-6E8A-4147-A177-3AD203B41FA5}">
                      <a16:colId xmlns="" xmlns:a16="http://schemas.microsoft.com/office/drawing/2014/main" val="20002"/>
                    </a:ext>
                  </a:extLst>
                </a:gridCol>
              </a:tblGrid>
              <a:tr h="914400">
                <a:tc>
                  <a:txBody>
                    <a:bodyPr/>
                    <a:lstStyle/>
                    <a:p>
                      <a:pPr algn="ctr"/>
                      <a:r>
                        <a:rPr lang="fr-FR" sz="1800" dirty="0" err="1" smtClean="0"/>
                        <a:t>Frequency</a:t>
                      </a:r>
                      <a:r>
                        <a:rPr lang="fr-FR" sz="1800" dirty="0" smtClean="0"/>
                        <a:t> </a:t>
                      </a:r>
                      <a:r>
                        <a:rPr lang="fr-FR" sz="1800" dirty="0" err="1" smtClean="0"/>
                        <a:t>Mentioned</a:t>
                      </a:r>
                      <a:endParaRPr lang="fr-FR" sz="1800" dirty="0"/>
                    </a:p>
                  </a:txBody>
                  <a:tcPr anchor="ctr"/>
                </a:tc>
                <a:tc>
                  <a:txBody>
                    <a:bodyPr/>
                    <a:lstStyle/>
                    <a:p>
                      <a:pPr algn="ctr"/>
                      <a:r>
                        <a:rPr lang="fr-FR" dirty="0"/>
                        <a:t>Issues/challenges</a:t>
                      </a:r>
                    </a:p>
                  </a:txBody>
                  <a:tcPr anchor="ctr"/>
                </a:tc>
                <a:tc>
                  <a:txBody>
                    <a:bodyPr/>
                    <a:lstStyle/>
                    <a:p>
                      <a:pPr algn="ctr"/>
                      <a:r>
                        <a:rPr lang="fr-FR" sz="1800" dirty="0" err="1" smtClean="0"/>
                        <a:t>Frequency</a:t>
                      </a:r>
                      <a:r>
                        <a:rPr lang="fr-FR" sz="1800" dirty="0" smtClean="0"/>
                        <a:t> </a:t>
                      </a:r>
                      <a:r>
                        <a:rPr lang="fr-FR" sz="1800" dirty="0" err="1" smtClean="0"/>
                        <a:t>Mentioned</a:t>
                      </a:r>
                      <a:endParaRPr lang="fr-FR" sz="1800" dirty="0"/>
                    </a:p>
                  </a:txBody>
                  <a:tcPr anchor="ctr"/>
                </a:tc>
                <a:extLst>
                  <a:ext uri="{0D108BD9-81ED-4DB2-BD59-A6C34878D82A}">
                    <a16:rowId xmlns="" xmlns:a16="http://schemas.microsoft.com/office/drawing/2014/main" val="10000"/>
                  </a:ext>
                </a:extLst>
              </a:tr>
              <a:tr h="762000">
                <a:tc rowSpan="4">
                  <a:txBody>
                    <a:bodyPr/>
                    <a:lstStyle/>
                    <a:p>
                      <a:pPr algn="ctr"/>
                      <a:r>
                        <a:rPr lang="fr-FR" dirty="0"/>
                        <a:t>15</a:t>
                      </a:r>
                    </a:p>
                  </a:txBody>
                  <a:tcPr anchor="ctr"/>
                </a:tc>
                <a:tc>
                  <a:txBody>
                    <a:bodyPr/>
                    <a:lstStyle/>
                    <a:p>
                      <a:r>
                        <a:rPr lang="fr-FR" dirty="0" err="1"/>
                        <a:t>Need</a:t>
                      </a:r>
                      <a:r>
                        <a:rPr lang="fr-FR" dirty="0"/>
                        <a:t> of Standard Operating </a:t>
                      </a:r>
                      <a:r>
                        <a:rPr lang="fr-FR" dirty="0" err="1"/>
                        <a:t>Procedures</a:t>
                      </a:r>
                      <a:r>
                        <a:rPr lang="fr-FR" dirty="0"/>
                        <a:t> and </a:t>
                      </a:r>
                      <a:r>
                        <a:rPr lang="fr-FR" dirty="0" err="1"/>
                        <a:t>formularies</a:t>
                      </a:r>
                      <a:r>
                        <a:rPr lang="fr-FR" dirty="0"/>
                        <a:t> for </a:t>
                      </a:r>
                      <a:r>
                        <a:rPr lang="fr-FR" dirty="0" err="1"/>
                        <a:t>each</a:t>
                      </a:r>
                      <a:r>
                        <a:rPr lang="fr-FR" dirty="0"/>
                        <a:t> section </a:t>
                      </a:r>
                      <a:r>
                        <a:rPr lang="fr-FR" dirty="0" err="1"/>
                        <a:t>deployed</a:t>
                      </a:r>
                      <a:endParaRPr lang="fr-FR" dirty="0"/>
                    </a:p>
                  </a:txBody>
                  <a:tcPr anchor="ctr"/>
                </a:tc>
                <a:tc>
                  <a:txBody>
                    <a:bodyPr/>
                    <a:lstStyle/>
                    <a:p>
                      <a:pPr algn="ctr"/>
                      <a:r>
                        <a:rPr lang="fr-FR" dirty="0"/>
                        <a:t>7</a:t>
                      </a:r>
                    </a:p>
                  </a:txBody>
                  <a:tcPr anchor="ctr"/>
                </a:tc>
                <a:extLst>
                  <a:ext uri="{0D108BD9-81ED-4DB2-BD59-A6C34878D82A}">
                    <a16:rowId xmlns="" xmlns:a16="http://schemas.microsoft.com/office/drawing/2014/main" val="10001"/>
                  </a:ext>
                </a:extLst>
              </a:tr>
              <a:tr h="762000">
                <a:tc vMerge="1">
                  <a:txBody>
                    <a:bodyPr/>
                    <a:lstStyle/>
                    <a:p>
                      <a:endParaRPr lang="fr-FR"/>
                    </a:p>
                  </a:txBody>
                  <a:tcPr/>
                </a:tc>
                <a:tc>
                  <a:txBody>
                    <a:bodyPr/>
                    <a:lstStyle/>
                    <a:p>
                      <a:r>
                        <a:rPr lang="fr-FR" dirty="0"/>
                        <a:t>No plan </a:t>
                      </a:r>
                      <a:r>
                        <a:rPr lang="fr-FR" dirty="0" smtClean="0"/>
                        <a:t>in place </a:t>
                      </a:r>
                      <a:r>
                        <a:rPr lang="fr-FR" dirty="0"/>
                        <a:t>for </a:t>
                      </a:r>
                      <a:r>
                        <a:rPr lang="fr-FR" dirty="0" err="1"/>
                        <a:t>natural</a:t>
                      </a:r>
                      <a:r>
                        <a:rPr lang="fr-FR" dirty="0"/>
                        <a:t> </a:t>
                      </a:r>
                      <a:r>
                        <a:rPr lang="fr-FR" dirty="0" err="1"/>
                        <a:t>disaster</a:t>
                      </a:r>
                      <a:r>
                        <a:rPr lang="fr-FR" baseline="0" dirty="0"/>
                        <a:t> or </a:t>
                      </a:r>
                      <a:r>
                        <a:rPr lang="fr-FR" baseline="0" dirty="0" err="1"/>
                        <a:t>working</a:t>
                      </a:r>
                      <a:r>
                        <a:rPr lang="fr-FR" baseline="0" dirty="0"/>
                        <a:t> on an emergency management </a:t>
                      </a:r>
                      <a:r>
                        <a:rPr lang="fr-FR" baseline="0" dirty="0" err="1"/>
                        <a:t>framework</a:t>
                      </a:r>
                      <a:endParaRPr lang="fr-FR" dirty="0"/>
                    </a:p>
                  </a:txBody>
                  <a:tcPr anchor="ctr"/>
                </a:tc>
                <a:tc>
                  <a:txBody>
                    <a:bodyPr/>
                    <a:lstStyle/>
                    <a:p>
                      <a:pPr algn="ctr"/>
                      <a:r>
                        <a:rPr lang="fr-FR" dirty="0"/>
                        <a:t>4</a:t>
                      </a:r>
                    </a:p>
                  </a:txBody>
                  <a:tcPr anchor="ctr"/>
                </a:tc>
                <a:extLst>
                  <a:ext uri="{0D108BD9-81ED-4DB2-BD59-A6C34878D82A}">
                    <a16:rowId xmlns="" xmlns:a16="http://schemas.microsoft.com/office/drawing/2014/main" val="10002"/>
                  </a:ext>
                </a:extLst>
              </a:tr>
              <a:tr h="533400">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a:t>Need</a:t>
                      </a:r>
                      <a:r>
                        <a:rPr lang="fr-FR" dirty="0"/>
                        <a:t> of a flexible plan, flexible kit of </a:t>
                      </a:r>
                      <a:r>
                        <a:rPr lang="fr-FR" dirty="0" err="1"/>
                        <a:t>medications</a:t>
                      </a:r>
                      <a:endParaRPr lang="fr-FR" dirty="0"/>
                    </a:p>
                  </a:txBody>
                  <a:tcPr anchor="ctr"/>
                </a:tc>
                <a:tc>
                  <a:txBody>
                    <a:bodyPr/>
                    <a:lstStyle/>
                    <a:p>
                      <a:pPr algn="ctr"/>
                      <a:r>
                        <a:rPr lang="fr-FR" dirty="0"/>
                        <a:t>3</a:t>
                      </a:r>
                    </a:p>
                  </a:txBody>
                  <a:tcPr anchor="ctr"/>
                </a:tc>
                <a:extLst>
                  <a:ext uri="{0D108BD9-81ED-4DB2-BD59-A6C34878D82A}">
                    <a16:rowId xmlns="" xmlns:a16="http://schemas.microsoft.com/office/drawing/2014/main" val="10003"/>
                  </a:ext>
                </a:extLst>
              </a:tr>
              <a:tr h="762000">
                <a:tc vMerge="1">
                  <a:txBody>
                    <a:bodyPr/>
                    <a:lstStyle/>
                    <a:p>
                      <a:endParaRPr lang="fr-FR"/>
                    </a:p>
                  </a:txBody>
                  <a:tcPr/>
                </a:tc>
                <a:tc>
                  <a:txBody>
                    <a:bodyPr/>
                    <a:lstStyle/>
                    <a:p>
                      <a:r>
                        <a:rPr lang="fr-FR" dirty="0"/>
                        <a:t>Multi-</a:t>
                      </a:r>
                      <a:r>
                        <a:rPr lang="fr-FR" dirty="0" err="1"/>
                        <a:t>days</a:t>
                      </a:r>
                      <a:r>
                        <a:rPr lang="fr-FR" dirty="0"/>
                        <a:t> </a:t>
                      </a:r>
                      <a:r>
                        <a:rPr lang="fr-FR" dirty="0" err="1"/>
                        <a:t>delay</a:t>
                      </a:r>
                      <a:r>
                        <a:rPr lang="fr-FR" dirty="0"/>
                        <a:t> </a:t>
                      </a:r>
                      <a:r>
                        <a:rPr lang="fr-FR" dirty="0" err="1"/>
                        <a:t>before</a:t>
                      </a:r>
                      <a:r>
                        <a:rPr lang="fr-FR" dirty="0"/>
                        <a:t> the </a:t>
                      </a:r>
                      <a:r>
                        <a:rPr lang="fr-FR" dirty="0" err="1" smtClean="0"/>
                        <a:t>start</a:t>
                      </a:r>
                      <a:r>
                        <a:rPr lang="fr-FR" dirty="0" smtClean="0"/>
                        <a:t> </a:t>
                      </a:r>
                      <a:r>
                        <a:rPr lang="fr-FR" dirty="0"/>
                        <a:t>of the relief</a:t>
                      </a:r>
                      <a:r>
                        <a:rPr lang="fr-FR" baseline="0" dirty="0"/>
                        <a:t> plan</a:t>
                      </a:r>
                      <a:r>
                        <a:rPr lang="fr-FR" dirty="0"/>
                        <a:t> </a:t>
                      </a:r>
                    </a:p>
                  </a:txBody>
                  <a:tcPr anchor="ctr"/>
                </a:tc>
                <a:tc>
                  <a:txBody>
                    <a:bodyPr/>
                    <a:lstStyle/>
                    <a:p>
                      <a:pPr algn="ctr"/>
                      <a:r>
                        <a:rPr lang="fr-FR" dirty="0"/>
                        <a:t>1</a:t>
                      </a:r>
                    </a:p>
                  </a:txBody>
                  <a:tcPr anchor="ctr"/>
                </a:tc>
                <a:extLst>
                  <a:ext uri="{0D108BD9-81ED-4DB2-BD59-A6C34878D82A}">
                    <a16:rowId xmlns="" xmlns:a16="http://schemas.microsoft.com/office/drawing/2014/main" val="10004"/>
                  </a:ext>
                </a:extLst>
              </a:tr>
            </a:tbl>
          </a:graphicData>
        </a:graphic>
      </p:graphicFrame>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2301011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7772400" cy="609600"/>
          </a:xfrm>
        </p:spPr>
        <p:txBody>
          <a:bodyPr/>
          <a:lstStyle/>
          <a:p>
            <a:pPr algn="ctr">
              <a:defRPr/>
            </a:pPr>
            <a:r>
              <a:rPr lang="en-US" dirty="0"/>
              <a:t>Communication</a:t>
            </a:r>
            <a:endParaRPr lang="fr-FR" dirty="0"/>
          </a:p>
        </p:txBody>
      </p:sp>
      <p:sp>
        <p:nvSpPr>
          <p:cNvPr id="15363"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2127ABED-943F-48EB-9CD7-8E81EC17F508}" type="slidenum">
              <a:rPr lang="en-US" altLang="fr-FR" sz="900">
                <a:solidFill>
                  <a:srgbClr val="8C8E8E"/>
                </a:solidFill>
              </a:rPr>
              <a:pPr>
                <a:spcBef>
                  <a:spcPct val="0"/>
                </a:spcBef>
                <a:buFontTx/>
                <a:buNone/>
              </a:pPr>
              <a:t>56</a:t>
            </a:fld>
            <a:endParaRPr lang="en-US" altLang="fr-FR" sz="1400">
              <a:solidFill>
                <a:schemeClr val="tx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3208545048"/>
              </p:ext>
            </p:extLst>
          </p:nvPr>
        </p:nvGraphicFramePr>
        <p:xfrm>
          <a:off x="619125" y="1066800"/>
          <a:ext cx="8153400" cy="3108560"/>
        </p:xfrm>
        <a:graphic>
          <a:graphicData uri="http://schemas.openxmlformats.org/drawingml/2006/table">
            <a:tbl>
              <a:tblPr firstRow="1" bandRow="1">
                <a:tableStyleId>{2A488322-F2BA-4B5B-9748-0D474271808F}</a:tableStyleId>
              </a:tblPr>
              <a:tblGrid>
                <a:gridCol w="1678641">
                  <a:extLst>
                    <a:ext uri="{9D8B030D-6E8A-4147-A177-3AD203B41FA5}">
                      <a16:colId xmlns="" xmlns:a16="http://schemas.microsoft.com/office/drawing/2014/main" val="20000"/>
                    </a:ext>
                  </a:extLst>
                </a:gridCol>
                <a:gridCol w="5115859">
                  <a:extLst>
                    <a:ext uri="{9D8B030D-6E8A-4147-A177-3AD203B41FA5}">
                      <a16:colId xmlns="" xmlns:a16="http://schemas.microsoft.com/office/drawing/2014/main" val="20001"/>
                    </a:ext>
                  </a:extLst>
                </a:gridCol>
                <a:gridCol w="1358900">
                  <a:extLst>
                    <a:ext uri="{9D8B030D-6E8A-4147-A177-3AD203B41FA5}">
                      <a16:colId xmlns="" xmlns:a16="http://schemas.microsoft.com/office/drawing/2014/main" val="20002"/>
                    </a:ext>
                  </a:extLst>
                </a:gridCol>
              </a:tblGrid>
              <a:tr h="914300">
                <a:tc>
                  <a:txBody>
                    <a:bodyPr/>
                    <a:lstStyle/>
                    <a:p>
                      <a:pPr algn="ctr"/>
                      <a:r>
                        <a:rPr lang="fr-FR" sz="1800" dirty="0" err="1" smtClean="0"/>
                        <a:t>Frequency</a:t>
                      </a:r>
                      <a:r>
                        <a:rPr lang="fr-FR" sz="1800" dirty="0" smtClean="0"/>
                        <a:t> </a:t>
                      </a:r>
                      <a:r>
                        <a:rPr lang="fr-FR" sz="1800" dirty="0" err="1" smtClean="0"/>
                        <a:t>Mentioned</a:t>
                      </a:r>
                      <a:endParaRPr lang="fr-FR" sz="1800" dirty="0"/>
                    </a:p>
                  </a:txBody>
                  <a:tcPr marT="45670" marB="45670" anchor="ctr"/>
                </a:tc>
                <a:tc>
                  <a:txBody>
                    <a:bodyPr/>
                    <a:lstStyle/>
                    <a:p>
                      <a:pPr algn="ctr"/>
                      <a:r>
                        <a:rPr lang="fr-FR" sz="1800" dirty="0" smtClean="0"/>
                        <a:t>Issues/Challenges</a:t>
                      </a:r>
                      <a:endParaRPr lang="fr-FR" sz="1800" dirty="0"/>
                    </a:p>
                  </a:txBody>
                  <a:tcPr marT="45670" marB="45670" anchor="ctr"/>
                </a:tc>
                <a:tc>
                  <a:txBody>
                    <a:bodyPr/>
                    <a:lstStyle/>
                    <a:p>
                      <a:pPr algn="ctr"/>
                      <a:r>
                        <a:rPr lang="fr-FR" sz="1800" dirty="0" err="1" smtClean="0"/>
                        <a:t>Frequency</a:t>
                      </a:r>
                      <a:r>
                        <a:rPr lang="fr-FR" sz="1800" dirty="0" smtClean="0"/>
                        <a:t> </a:t>
                      </a:r>
                      <a:r>
                        <a:rPr lang="fr-FR" sz="1800" dirty="0" err="1" smtClean="0"/>
                        <a:t>Mentioned</a:t>
                      </a:r>
                      <a:endParaRPr lang="fr-FR" sz="1800" dirty="0"/>
                    </a:p>
                  </a:txBody>
                  <a:tcPr marT="45670" marB="45670" anchor="ctr"/>
                </a:tc>
                <a:extLst>
                  <a:ext uri="{0D108BD9-81ED-4DB2-BD59-A6C34878D82A}">
                    <a16:rowId xmlns="" xmlns:a16="http://schemas.microsoft.com/office/drawing/2014/main" val="10000"/>
                  </a:ext>
                </a:extLst>
              </a:tr>
              <a:tr h="639980">
                <a:tc rowSpan="3">
                  <a:txBody>
                    <a:bodyPr/>
                    <a:lstStyle/>
                    <a:p>
                      <a:pPr algn="ctr"/>
                      <a:r>
                        <a:rPr lang="fr-FR" sz="1800" dirty="0"/>
                        <a:t>11</a:t>
                      </a:r>
                    </a:p>
                  </a:txBody>
                  <a:tcPr marT="45670" marB="45670" anchor="ctr"/>
                </a:tc>
                <a:tc>
                  <a:txBody>
                    <a:bodyPr/>
                    <a:lstStyle/>
                    <a:p>
                      <a:r>
                        <a:rPr lang="fr-FR" sz="1800" dirty="0"/>
                        <a:t>Communication </a:t>
                      </a:r>
                      <a:r>
                        <a:rPr lang="fr-FR" sz="1800" dirty="0" err="1"/>
                        <a:t>tools</a:t>
                      </a:r>
                      <a:r>
                        <a:rPr lang="fr-FR" sz="1800" dirty="0"/>
                        <a:t> </a:t>
                      </a:r>
                      <a:r>
                        <a:rPr lang="fr-FR" sz="1800" dirty="0" err="1"/>
                        <a:t>missing</a:t>
                      </a:r>
                      <a:r>
                        <a:rPr lang="fr-FR" sz="1800" dirty="0"/>
                        <a:t> (</a:t>
                      </a:r>
                      <a:r>
                        <a:rPr lang="fr-FR" sz="1800" dirty="0" err="1"/>
                        <a:t>telephone</a:t>
                      </a:r>
                      <a:r>
                        <a:rPr lang="fr-FR" sz="1800" dirty="0"/>
                        <a:t>, </a:t>
                      </a:r>
                      <a:r>
                        <a:rPr lang="fr-FR" sz="1800" dirty="0" err="1"/>
                        <a:t>electronic</a:t>
                      </a:r>
                      <a:r>
                        <a:rPr lang="fr-FR" sz="1800" dirty="0"/>
                        <a:t> record)</a:t>
                      </a:r>
                    </a:p>
                  </a:txBody>
                  <a:tcPr marT="45670" marB="45670"/>
                </a:tc>
                <a:tc>
                  <a:txBody>
                    <a:bodyPr/>
                    <a:lstStyle/>
                    <a:p>
                      <a:pPr algn="ctr"/>
                      <a:r>
                        <a:rPr lang="fr-FR" sz="1800" dirty="0"/>
                        <a:t>5</a:t>
                      </a:r>
                    </a:p>
                  </a:txBody>
                  <a:tcPr marT="45670" marB="45670" anchor="ctr"/>
                </a:tc>
                <a:extLst>
                  <a:ext uri="{0D108BD9-81ED-4DB2-BD59-A6C34878D82A}">
                    <a16:rowId xmlns="" xmlns:a16="http://schemas.microsoft.com/office/drawing/2014/main" val="10001"/>
                  </a:ext>
                </a:extLst>
              </a:tr>
              <a:tr h="639980">
                <a:tc vMerge="1">
                  <a:txBody>
                    <a:bodyPr/>
                    <a:lstStyle/>
                    <a:p>
                      <a:endParaRPr lang="fr-FR"/>
                    </a:p>
                  </a:txBody>
                  <a:tcPr/>
                </a:tc>
                <a:tc>
                  <a:txBody>
                    <a:bodyPr/>
                    <a:lstStyle/>
                    <a:p>
                      <a:r>
                        <a:rPr lang="fr-FR" sz="1800" dirty="0" err="1" smtClean="0"/>
                        <a:t>Language</a:t>
                      </a:r>
                      <a:r>
                        <a:rPr lang="fr-FR" sz="1800" baseline="0" dirty="0" smtClean="0"/>
                        <a:t> </a:t>
                      </a:r>
                      <a:r>
                        <a:rPr lang="fr-FR" sz="1800" baseline="0" dirty="0" err="1" smtClean="0"/>
                        <a:t>barriers</a:t>
                      </a:r>
                      <a:r>
                        <a:rPr lang="fr-FR" sz="1800" baseline="0" dirty="0" smtClean="0"/>
                        <a:t> </a:t>
                      </a:r>
                      <a:r>
                        <a:rPr lang="fr-FR" sz="1800" dirty="0" err="1" smtClean="0"/>
                        <a:t>with</a:t>
                      </a:r>
                      <a:r>
                        <a:rPr lang="fr-FR" sz="1800" dirty="0" smtClean="0"/>
                        <a:t> patients</a:t>
                      </a:r>
                      <a:endParaRPr lang="fr-FR" sz="1800" dirty="0"/>
                    </a:p>
                  </a:txBody>
                  <a:tcPr marT="45670" marB="45670"/>
                </a:tc>
                <a:tc>
                  <a:txBody>
                    <a:bodyPr/>
                    <a:lstStyle/>
                    <a:p>
                      <a:pPr algn="ctr"/>
                      <a:r>
                        <a:rPr lang="fr-FR" sz="1800" dirty="0"/>
                        <a:t>3</a:t>
                      </a:r>
                    </a:p>
                  </a:txBody>
                  <a:tcPr marT="45670" marB="45670" anchor="ctr"/>
                </a:tc>
                <a:extLst>
                  <a:ext uri="{0D108BD9-81ED-4DB2-BD59-A6C34878D82A}">
                    <a16:rowId xmlns="" xmlns:a16="http://schemas.microsoft.com/office/drawing/2014/main" val="10002"/>
                  </a:ext>
                </a:extLst>
              </a:tr>
              <a:tr h="914300">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Communication issues </a:t>
                      </a:r>
                      <a:r>
                        <a:rPr lang="fr-FR" sz="1800" dirty="0" err="1" smtClean="0"/>
                        <a:t>within</a:t>
                      </a:r>
                      <a:r>
                        <a:rPr lang="fr-FR" sz="1800" dirty="0" smtClean="0"/>
                        <a:t> the </a:t>
                      </a:r>
                      <a:r>
                        <a:rPr lang="fr-FR" sz="1800" dirty="0"/>
                        <a:t>relief team (</a:t>
                      </a:r>
                      <a:r>
                        <a:rPr lang="fr-FR" sz="1800" dirty="0" err="1"/>
                        <a:t>pharmacist</a:t>
                      </a:r>
                      <a:r>
                        <a:rPr lang="fr-FR" sz="1800" dirty="0"/>
                        <a:t>, </a:t>
                      </a:r>
                      <a:r>
                        <a:rPr lang="fr-FR" sz="1800" dirty="0" err="1"/>
                        <a:t>physician</a:t>
                      </a:r>
                      <a:r>
                        <a:rPr lang="fr-FR" sz="1800" dirty="0"/>
                        <a:t>) and </a:t>
                      </a:r>
                      <a:r>
                        <a:rPr lang="fr-FR" sz="1800" dirty="0" err="1"/>
                        <a:t>between</a:t>
                      </a:r>
                      <a:r>
                        <a:rPr lang="fr-FR" sz="1800" dirty="0"/>
                        <a:t> </a:t>
                      </a:r>
                      <a:r>
                        <a:rPr lang="fr-FR" sz="1800" dirty="0" err="1"/>
                        <a:t>different</a:t>
                      </a:r>
                      <a:r>
                        <a:rPr lang="fr-FR" sz="1800" dirty="0"/>
                        <a:t> sites</a:t>
                      </a:r>
                    </a:p>
                  </a:txBody>
                  <a:tcPr marT="45670" marB="45670"/>
                </a:tc>
                <a:tc>
                  <a:txBody>
                    <a:bodyPr/>
                    <a:lstStyle/>
                    <a:p>
                      <a:pPr algn="ctr"/>
                      <a:r>
                        <a:rPr lang="fr-FR" sz="1800" dirty="0"/>
                        <a:t>3</a:t>
                      </a:r>
                    </a:p>
                  </a:txBody>
                  <a:tcPr marT="45670" marB="45670" anchor="ctr"/>
                </a:tc>
                <a:extLst>
                  <a:ext uri="{0D108BD9-81ED-4DB2-BD59-A6C34878D82A}">
                    <a16:rowId xmlns="" xmlns:a16="http://schemas.microsoft.com/office/drawing/2014/main" val="10003"/>
                  </a:ext>
                </a:extLst>
              </a:tr>
            </a:tbl>
          </a:graphicData>
        </a:graphic>
      </p:graphicFrame>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1735573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609600"/>
          </a:xfrm>
        </p:spPr>
        <p:txBody>
          <a:bodyPr/>
          <a:lstStyle/>
          <a:p>
            <a:pPr algn="ctr">
              <a:defRPr/>
            </a:pPr>
            <a:r>
              <a:rPr lang="en-US" dirty="0"/>
              <a:t>Human </a:t>
            </a:r>
            <a:r>
              <a:rPr lang="en-US" dirty="0" smtClean="0"/>
              <a:t>Resources Issues</a:t>
            </a:r>
            <a:endParaRPr lang="fr-FR" dirty="0"/>
          </a:p>
        </p:txBody>
      </p:sp>
      <p:sp>
        <p:nvSpPr>
          <p:cNvPr id="17411"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4688B726-C774-43F1-B3A8-0AE16511E7A2}" type="slidenum">
              <a:rPr lang="en-US" altLang="fr-FR" sz="900">
                <a:solidFill>
                  <a:srgbClr val="8C8E8E"/>
                </a:solidFill>
              </a:rPr>
              <a:pPr>
                <a:spcBef>
                  <a:spcPct val="0"/>
                </a:spcBef>
                <a:buFontTx/>
                <a:buNone/>
              </a:pPr>
              <a:t>57</a:t>
            </a:fld>
            <a:endParaRPr lang="en-US" altLang="fr-FR" sz="1400">
              <a:solidFill>
                <a:schemeClr val="tx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3966208742"/>
              </p:ext>
            </p:extLst>
          </p:nvPr>
        </p:nvGraphicFramePr>
        <p:xfrm>
          <a:off x="619125" y="1105693"/>
          <a:ext cx="8153400" cy="3275013"/>
        </p:xfrm>
        <a:graphic>
          <a:graphicData uri="http://schemas.openxmlformats.org/drawingml/2006/table">
            <a:tbl>
              <a:tblPr firstRow="1" bandRow="1">
                <a:tableStyleId>{2A488322-F2BA-4B5B-9748-0D474271808F}</a:tableStyleId>
              </a:tblPr>
              <a:tblGrid>
                <a:gridCol w="1447800">
                  <a:extLst>
                    <a:ext uri="{9D8B030D-6E8A-4147-A177-3AD203B41FA5}">
                      <a16:colId xmlns="" xmlns:a16="http://schemas.microsoft.com/office/drawing/2014/main" val="20000"/>
                    </a:ext>
                  </a:extLst>
                </a:gridCol>
                <a:gridCol w="5346700">
                  <a:extLst>
                    <a:ext uri="{9D8B030D-6E8A-4147-A177-3AD203B41FA5}">
                      <a16:colId xmlns="" xmlns:a16="http://schemas.microsoft.com/office/drawing/2014/main" val="20001"/>
                    </a:ext>
                  </a:extLst>
                </a:gridCol>
                <a:gridCol w="1358900">
                  <a:extLst>
                    <a:ext uri="{9D8B030D-6E8A-4147-A177-3AD203B41FA5}">
                      <a16:colId xmlns="" xmlns:a16="http://schemas.microsoft.com/office/drawing/2014/main" val="20002"/>
                    </a:ext>
                  </a:extLst>
                </a:gridCol>
              </a:tblGrid>
              <a:tr h="914449">
                <a:tc>
                  <a:txBody>
                    <a:bodyPr/>
                    <a:lstStyle/>
                    <a:p>
                      <a:pPr algn="ctr"/>
                      <a:r>
                        <a:rPr lang="fr-FR" sz="1800" dirty="0" err="1" smtClean="0"/>
                        <a:t>Frequency</a:t>
                      </a:r>
                      <a:r>
                        <a:rPr lang="fr-FR" sz="1800" dirty="0" smtClean="0"/>
                        <a:t> </a:t>
                      </a:r>
                      <a:r>
                        <a:rPr lang="fr-FR" sz="1800" dirty="0" err="1" smtClean="0"/>
                        <a:t>Mentioned</a:t>
                      </a:r>
                      <a:endParaRPr lang="fr-FR" sz="1800" dirty="0"/>
                    </a:p>
                  </a:txBody>
                  <a:tcPr marT="45722" marB="45722" anchor="ctr"/>
                </a:tc>
                <a:tc>
                  <a:txBody>
                    <a:bodyPr/>
                    <a:lstStyle/>
                    <a:p>
                      <a:pPr algn="ctr"/>
                      <a:r>
                        <a:rPr lang="fr-FR" sz="1800" dirty="0" smtClean="0"/>
                        <a:t>Issues/Challenges</a:t>
                      </a:r>
                      <a:endParaRPr lang="fr-FR" sz="1800" dirty="0"/>
                    </a:p>
                  </a:txBody>
                  <a:tcPr marT="45722" marB="45722" anchor="ctr"/>
                </a:tc>
                <a:tc>
                  <a:txBody>
                    <a:bodyPr/>
                    <a:lstStyle/>
                    <a:p>
                      <a:pPr algn="ctr"/>
                      <a:r>
                        <a:rPr lang="fr-FR" sz="1800" dirty="0" err="1" smtClean="0"/>
                        <a:t>Frequency</a:t>
                      </a:r>
                      <a:r>
                        <a:rPr lang="fr-FR" sz="1800" dirty="0" smtClean="0"/>
                        <a:t> </a:t>
                      </a:r>
                      <a:r>
                        <a:rPr lang="fr-FR" sz="1800" dirty="0" err="1" smtClean="0"/>
                        <a:t>Mentioned</a:t>
                      </a:r>
                      <a:endParaRPr lang="fr-FR" sz="1800" dirty="0"/>
                    </a:p>
                  </a:txBody>
                  <a:tcPr marT="45722" marB="45722" anchor="ctr"/>
                </a:tc>
                <a:extLst>
                  <a:ext uri="{0D108BD9-81ED-4DB2-BD59-A6C34878D82A}">
                    <a16:rowId xmlns="" xmlns:a16="http://schemas.microsoft.com/office/drawing/2014/main" val="10000"/>
                  </a:ext>
                </a:extLst>
              </a:tr>
              <a:tr h="640115">
                <a:tc rowSpan="4">
                  <a:txBody>
                    <a:bodyPr/>
                    <a:lstStyle/>
                    <a:p>
                      <a:pPr algn="ctr"/>
                      <a:r>
                        <a:rPr lang="fr-FR" sz="1800" dirty="0"/>
                        <a:t>11</a:t>
                      </a:r>
                    </a:p>
                  </a:txBody>
                  <a:tcPr marT="45722" marB="45722" anchor="ctr"/>
                </a:tc>
                <a:tc>
                  <a:txBody>
                    <a:bodyPr/>
                    <a:lstStyle/>
                    <a:p>
                      <a:r>
                        <a:rPr lang="fr-FR" sz="1800" dirty="0" err="1" smtClean="0"/>
                        <a:t>Insufficient</a:t>
                      </a:r>
                      <a:r>
                        <a:rPr lang="fr-FR" sz="1800" baseline="0" dirty="0" smtClean="0"/>
                        <a:t> </a:t>
                      </a:r>
                      <a:r>
                        <a:rPr lang="fr-FR" sz="1800" dirty="0" smtClean="0"/>
                        <a:t>staff </a:t>
                      </a:r>
                      <a:r>
                        <a:rPr lang="fr-FR" sz="1800" dirty="0"/>
                        <a:t>(</a:t>
                      </a:r>
                      <a:r>
                        <a:rPr lang="fr-FR" sz="1800" dirty="0" err="1"/>
                        <a:t>pharmacists</a:t>
                      </a:r>
                      <a:r>
                        <a:rPr lang="fr-FR" sz="1800" dirty="0"/>
                        <a:t>, </a:t>
                      </a:r>
                      <a:r>
                        <a:rPr lang="fr-FR" sz="1800" dirty="0" err="1"/>
                        <a:t>physicians</a:t>
                      </a:r>
                      <a:r>
                        <a:rPr lang="fr-FR" sz="1800" dirty="0"/>
                        <a:t>, </a:t>
                      </a:r>
                      <a:r>
                        <a:rPr lang="fr-FR" sz="1800" dirty="0" err="1"/>
                        <a:t>pharmacy</a:t>
                      </a:r>
                      <a:r>
                        <a:rPr lang="fr-FR" sz="1800" dirty="0"/>
                        <a:t> </a:t>
                      </a:r>
                      <a:r>
                        <a:rPr lang="fr-FR" sz="1800" dirty="0" err="1"/>
                        <a:t>technicians</a:t>
                      </a:r>
                      <a:r>
                        <a:rPr lang="fr-FR" sz="1800" dirty="0"/>
                        <a:t>)</a:t>
                      </a:r>
                    </a:p>
                  </a:txBody>
                  <a:tcPr marT="45722" marB="45722" anchor="ctr"/>
                </a:tc>
                <a:tc>
                  <a:txBody>
                    <a:bodyPr/>
                    <a:lstStyle/>
                    <a:p>
                      <a:pPr algn="ctr"/>
                      <a:r>
                        <a:rPr lang="fr-FR" sz="1800" dirty="0"/>
                        <a:t>5</a:t>
                      </a:r>
                    </a:p>
                  </a:txBody>
                  <a:tcPr marT="45722" marB="45722" anchor="ctr"/>
                </a:tc>
                <a:extLst>
                  <a:ext uri="{0D108BD9-81ED-4DB2-BD59-A6C34878D82A}">
                    <a16:rowId xmlns="" xmlns:a16="http://schemas.microsoft.com/office/drawing/2014/main" val="10001"/>
                  </a:ext>
                </a:extLst>
              </a:tr>
              <a:tr h="440219">
                <a:tc vMerge="1">
                  <a:txBody>
                    <a:bodyPr/>
                    <a:lstStyle/>
                    <a:p>
                      <a:endParaRPr lang="fr-FR"/>
                    </a:p>
                  </a:txBody>
                  <a:tcPr/>
                </a:tc>
                <a:tc>
                  <a:txBody>
                    <a:bodyPr/>
                    <a:lstStyle/>
                    <a:p>
                      <a:r>
                        <a:rPr lang="fr-FR" sz="1800" dirty="0"/>
                        <a:t>No </a:t>
                      </a:r>
                      <a:r>
                        <a:rPr lang="fr-FR" sz="1800" dirty="0" err="1"/>
                        <a:t>experience</a:t>
                      </a:r>
                      <a:r>
                        <a:rPr lang="fr-FR" sz="1800" dirty="0"/>
                        <a:t>, </a:t>
                      </a:r>
                      <a:r>
                        <a:rPr lang="fr-FR" sz="1800" dirty="0" err="1"/>
                        <a:t>uneducated</a:t>
                      </a:r>
                      <a:r>
                        <a:rPr lang="fr-FR" sz="1800" dirty="0"/>
                        <a:t> staff </a:t>
                      </a:r>
                      <a:r>
                        <a:rPr lang="fr-FR" sz="1800" dirty="0" err="1"/>
                        <a:t>deployed</a:t>
                      </a:r>
                      <a:endParaRPr lang="fr-FR" sz="1800" dirty="0"/>
                    </a:p>
                  </a:txBody>
                  <a:tcPr marT="45722" marB="45722" anchor="ctr"/>
                </a:tc>
                <a:tc>
                  <a:txBody>
                    <a:bodyPr/>
                    <a:lstStyle/>
                    <a:p>
                      <a:pPr algn="ctr"/>
                      <a:r>
                        <a:rPr lang="fr-FR" sz="1800" dirty="0"/>
                        <a:t>3</a:t>
                      </a:r>
                    </a:p>
                  </a:txBody>
                  <a:tcPr marT="45722" marB="45722" anchor="ctr"/>
                </a:tc>
                <a:extLst>
                  <a:ext uri="{0D108BD9-81ED-4DB2-BD59-A6C34878D82A}">
                    <a16:rowId xmlns="" xmlns:a16="http://schemas.microsoft.com/office/drawing/2014/main" val="10002"/>
                  </a:ext>
                </a:extLst>
              </a:tr>
              <a:tr h="640115">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Local </a:t>
                      </a:r>
                      <a:r>
                        <a:rPr lang="fr-FR" sz="1800" dirty="0" err="1"/>
                        <a:t>pharmacists</a:t>
                      </a:r>
                      <a:r>
                        <a:rPr lang="fr-FR" sz="1800" dirty="0"/>
                        <a:t> </a:t>
                      </a:r>
                      <a:r>
                        <a:rPr lang="fr-FR" sz="1800" dirty="0" err="1"/>
                        <a:t>did</a:t>
                      </a:r>
                      <a:r>
                        <a:rPr lang="fr-FR" sz="1800" dirty="0"/>
                        <a:t> not know </a:t>
                      </a:r>
                      <a:r>
                        <a:rPr lang="fr-FR" sz="1800" dirty="0" err="1"/>
                        <a:t>what</a:t>
                      </a:r>
                      <a:r>
                        <a:rPr lang="fr-FR" sz="1800" dirty="0"/>
                        <a:t> help </a:t>
                      </a:r>
                      <a:r>
                        <a:rPr lang="fr-FR" sz="1800" dirty="0" err="1"/>
                        <a:t>they</a:t>
                      </a:r>
                      <a:r>
                        <a:rPr lang="fr-FR" sz="1800" baseline="0" dirty="0"/>
                        <a:t> </a:t>
                      </a:r>
                      <a:r>
                        <a:rPr lang="fr-FR" sz="1800" baseline="0" dirty="0" err="1"/>
                        <a:t>needed</a:t>
                      </a:r>
                      <a:endParaRPr lang="fr-FR" sz="1800" dirty="0"/>
                    </a:p>
                  </a:txBody>
                  <a:tcPr marT="45722" marB="45722" anchor="ctr"/>
                </a:tc>
                <a:tc>
                  <a:txBody>
                    <a:bodyPr/>
                    <a:lstStyle/>
                    <a:p>
                      <a:pPr algn="ctr"/>
                      <a:r>
                        <a:rPr lang="fr-FR" sz="1800" dirty="0"/>
                        <a:t>2</a:t>
                      </a:r>
                    </a:p>
                  </a:txBody>
                  <a:tcPr marT="45722" marB="45722" anchor="ctr"/>
                </a:tc>
                <a:extLst>
                  <a:ext uri="{0D108BD9-81ED-4DB2-BD59-A6C34878D82A}">
                    <a16:rowId xmlns="" xmlns:a16="http://schemas.microsoft.com/office/drawing/2014/main" val="10003"/>
                  </a:ext>
                </a:extLst>
              </a:tr>
              <a:tr h="640115">
                <a:tc vMerge="1">
                  <a:txBody>
                    <a:bodyPr/>
                    <a:lstStyle/>
                    <a:p>
                      <a:endParaRPr lang="fr-FR"/>
                    </a:p>
                  </a:txBody>
                  <a:tcPr/>
                </a:tc>
                <a:tc>
                  <a:txBody>
                    <a:bodyPr/>
                    <a:lstStyle/>
                    <a:p>
                      <a:r>
                        <a:rPr lang="fr-FR" sz="1800" dirty="0" err="1"/>
                        <a:t>Difficulties</a:t>
                      </a:r>
                      <a:r>
                        <a:rPr lang="fr-FR" sz="1800" dirty="0"/>
                        <a:t> </a:t>
                      </a:r>
                      <a:r>
                        <a:rPr lang="fr-FR" sz="1800" dirty="0" err="1" smtClean="0"/>
                        <a:t>determining</a:t>
                      </a:r>
                      <a:r>
                        <a:rPr lang="fr-FR" sz="1800" dirty="0" smtClean="0"/>
                        <a:t> </a:t>
                      </a:r>
                      <a:r>
                        <a:rPr lang="fr-FR" sz="1800" dirty="0" err="1"/>
                        <a:t>credentials</a:t>
                      </a:r>
                      <a:r>
                        <a:rPr lang="fr-FR" sz="1800" dirty="0"/>
                        <a:t> of </a:t>
                      </a:r>
                      <a:r>
                        <a:rPr lang="fr-FR" sz="1800" dirty="0" err="1" smtClean="0"/>
                        <a:t>locally</a:t>
                      </a:r>
                      <a:r>
                        <a:rPr lang="fr-FR" sz="1800" dirty="0" smtClean="0"/>
                        <a:t> </a:t>
                      </a:r>
                      <a:r>
                        <a:rPr lang="fr-FR" sz="1800" dirty="0" err="1" smtClean="0"/>
                        <a:t>hired</a:t>
                      </a:r>
                      <a:r>
                        <a:rPr lang="fr-FR" sz="1800" dirty="0" smtClean="0"/>
                        <a:t> staff</a:t>
                      </a:r>
                      <a:endParaRPr lang="fr-FR" sz="1800" dirty="0"/>
                    </a:p>
                  </a:txBody>
                  <a:tcPr marT="45722" marB="45722" anchor="ctr"/>
                </a:tc>
                <a:tc>
                  <a:txBody>
                    <a:bodyPr/>
                    <a:lstStyle/>
                    <a:p>
                      <a:pPr algn="ctr"/>
                      <a:r>
                        <a:rPr lang="fr-FR" sz="1800" dirty="0"/>
                        <a:t>1</a:t>
                      </a:r>
                    </a:p>
                  </a:txBody>
                  <a:tcPr marT="45722" marB="45722" anchor="ctr"/>
                </a:tc>
                <a:extLst>
                  <a:ext uri="{0D108BD9-81ED-4DB2-BD59-A6C34878D82A}">
                    <a16:rowId xmlns="" xmlns:a16="http://schemas.microsoft.com/office/drawing/2014/main" val="10004"/>
                  </a:ext>
                </a:extLst>
              </a:tr>
            </a:tbl>
          </a:graphicData>
        </a:graphic>
      </p:graphicFrame>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28626180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772400" cy="609600"/>
          </a:xfrm>
        </p:spPr>
        <p:txBody>
          <a:bodyPr/>
          <a:lstStyle/>
          <a:p>
            <a:pPr algn="ctr">
              <a:defRPr/>
            </a:pPr>
            <a:r>
              <a:rPr lang="en-US" dirty="0"/>
              <a:t>Transportation</a:t>
            </a:r>
            <a:endParaRPr lang="fr-FR" dirty="0"/>
          </a:p>
        </p:txBody>
      </p:sp>
      <p:sp>
        <p:nvSpPr>
          <p:cNvPr id="19459"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AF2DEED5-6F74-4B07-A031-6A8D8FE56C56}" type="slidenum">
              <a:rPr lang="en-US" altLang="fr-FR" sz="900">
                <a:solidFill>
                  <a:srgbClr val="8C8E8E"/>
                </a:solidFill>
              </a:rPr>
              <a:pPr>
                <a:spcBef>
                  <a:spcPct val="0"/>
                </a:spcBef>
                <a:buFontTx/>
                <a:buNone/>
              </a:pPr>
              <a:t>58</a:t>
            </a:fld>
            <a:endParaRPr lang="en-US" altLang="fr-FR" sz="1400">
              <a:solidFill>
                <a:schemeClr val="tx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4101663376"/>
              </p:ext>
            </p:extLst>
          </p:nvPr>
        </p:nvGraphicFramePr>
        <p:xfrm>
          <a:off x="533400" y="1295400"/>
          <a:ext cx="8153400" cy="2925764"/>
        </p:xfrm>
        <a:graphic>
          <a:graphicData uri="http://schemas.openxmlformats.org/drawingml/2006/table">
            <a:tbl>
              <a:tblPr firstRow="1" bandRow="1">
                <a:tableStyleId>{2A488322-F2BA-4B5B-9748-0D474271808F}</a:tableStyleId>
              </a:tblPr>
              <a:tblGrid>
                <a:gridCol w="1678641">
                  <a:extLst>
                    <a:ext uri="{9D8B030D-6E8A-4147-A177-3AD203B41FA5}">
                      <a16:colId xmlns="" xmlns:a16="http://schemas.microsoft.com/office/drawing/2014/main" val="20000"/>
                    </a:ext>
                  </a:extLst>
                </a:gridCol>
                <a:gridCol w="5115859">
                  <a:extLst>
                    <a:ext uri="{9D8B030D-6E8A-4147-A177-3AD203B41FA5}">
                      <a16:colId xmlns="" xmlns:a16="http://schemas.microsoft.com/office/drawing/2014/main" val="20001"/>
                    </a:ext>
                  </a:extLst>
                </a:gridCol>
                <a:gridCol w="1358900">
                  <a:extLst>
                    <a:ext uri="{9D8B030D-6E8A-4147-A177-3AD203B41FA5}">
                      <a16:colId xmlns="" xmlns:a16="http://schemas.microsoft.com/office/drawing/2014/main" val="20002"/>
                    </a:ext>
                  </a:extLst>
                </a:gridCol>
              </a:tblGrid>
              <a:tr h="914382">
                <a:tc>
                  <a:txBody>
                    <a:bodyPr/>
                    <a:lstStyle/>
                    <a:p>
                      <a:pPr algn="ctr"/>
                      <a:r>
                        <a:rPr lang="fr-FR" sz="1800" dirty="0" err="1" smtClean="0"/>
                        <a:t>Frequency</a:t>
                      </a:r>
                      <a:r>
                        <a:rPr lang="fr-FR" sz="1800" dirty="0" smtClean="0"/>
                        <a:t> </a:t>
                      </a:r>
                      <a:r>
                        <a:rPr lang="fr-FR" sz="1800" dirty="0" err="1" smtClean="0"/>
                        <a:t>Mentioned</a:t>
                      </a:r>
                      <a:endParaRPr lang="fr-FR" sz="1800" dirty="0"/>
                    </a:p>
                  </a:txBody>
                  <a:tcPr marT="45711" marB="45711" anchor="ctr"/>
                </a:tc>
                <a:tc>
                  <a:txBody>
                    <a:bodyPr/>
                    <a:lstStyle/>
                    <a:p>
                      <a:pPr algn="ctr"/>
                      <a:r>
                        <a:rPr lang="fr-FR" sz="1800" dirty="0" smtClean="0"/>
                        <a:t>Issues/Challenges</a:t>
                      </a:r>
                      <a:endParaRPr lang="fr-FR" sz="1800" dirty="0"/>
                    </a:p>
                  </a:txBody>
                  <a:tcPr marT="45711" marB="45711" anchor="ctr"/>
                </a:tc>
                <a:tc>
                  <a:txBody>
                    <a:bodyPr/>
                    <a:lstStyle/>
                    <a:p>
                      <a:pPr algn="ctr"/>
                      <a:r>
                        <a:rPr lang="fr-FR" sz="1800" dirty="0" err="1" smtClean="0"/>
                        <a:t>Frequency</a:t>
                      </a:r>
                      <a:r>
                        <a:rPr lang="fr-FR" sz="1800" dirty="0" smtClean="0"/>
                        <a:t> </a:t>
                      </a:r>
                      <a:r>
                        <a:rPr lang="fr-FR" sz="1800" dirty="0" err="1" smtClean="0"/>
                        <a:t>Mentioned</a:t>
                      </a:r>
                      <a:endParaRPr lang="fr-FR" sz="1800" dirty="0"/>
                    </a:p>
                  </a:txBody>
                  <a:tcPr marT="45711" marB="45711" anchor="ctr"/>
                </a:tc>
                <a:extLst>
                  <a:ext uri="{0D108BD9-81ED-4DB2-BD59-A6C34878D82A}">
                    <a16:rowId xmlns="" xmlns:a16="http://schemas.microsoft.com/office/drawing/2014/main" val="10000"/>
                  </a:ext>
                </a:extLst>
              </a:tr>
              <a:tr h="533291">
                <a:tc rowSpan="3">
                  <a:txBody>
                    <a:bodyPr/>
                    <a:lstStyle/>
                    <a:p>
                      <a:pPr algn="ctr"/>
                      <a:r>
                        <a:rPr lang="fr-FR" sz="1800" dirty="0"/>
                        <a:t>6</a:t>
                      </a:r>
                    </a:p>
                  </a:txBody>
                  <a:tcPr marT="45711" marB="45711" anchor="ctr"/>
                </a:tc>
                <a:tc>
                  <a:txBody>
                    <a:bodyPr/>
                    <a:lstStyle/>
                    <a:p>
                      <a:r>
                        <a:rPr lang="fr-FR" sz="1800" dirty="0" err="1"/>
                        <a:t>Blocked</a:t>
                      </a:r>
                      <a:r>
                        <a:rPr lang="fr-FR" sz="1800" dirty="0"/>
                        <a:t> transportation routes, </a:t>
                      </a:r>
                      <a:r>
                        <a:rPr lang="fr-FR" sz="1800" dirty="0" err="1"/>
                        <a:t>roads</a:t>
                      </a:r>
                      <a:r>
                        <a:rPr lang="fr-FR" sz="1800" dirty="0"/>
                        <a:t>, </a:t>
                      </a:r>
                      <a:r>
                        <a:rPr lang="fr-FR" sz="1800" dirty="0" err="1"/>
                        <a:t>airports</a:t>
                      </a:r>
                      <a:endParaRPr lang="fr-FR" sz="1800" dirty="0"/>
                    </a:p>
                  </a:txBody>
                  <a:tcPr marT="45711" marB="45711" anchor="ctr"/>
                </a:tc>
                <a:tc>
                  <a:txBody>
                    <a:bodyPr/>
                    <a:lstStyle/>
                    <a:p>
                      <a:pPr algn="ctr"/>
                      <a:r>
                        <a:rPr lang="fr-FR" sz="1800" dirty="0"/>
                        <a:t>3</a:t>
                      </a:r>
                    </a:p>
                  </a:txBody>
                  <a:tcPr marT="45711" marB="45711" anchor="ctr"/>
                </a:tc>
                <a:extLst>
                  <a:ext uri="{0D108BD9-81ED-4DB2-BD59-A6C34878D82A}">
                    <a16:rowId xmlns="" xmlns:a16="http://schemas.microsoft.com/office/drawing/2014/main" val="10001"/>
                  </a:ext>
                </a:extLst>
              </a:tr>
              <a:tr h="838029">
                <a:tc vMerge="1">
                  <a:txBody>
                    <a:bodyPr/>
                    <a:lstStyle/>
                    <a:p>
                      <a:endParaRPr lang="fr-FR"/>
                    </a:p>
                  </a:txBody>
                  <a:tcPr/>
                </a:tc>
                <a:tc>
                  <a:txBody>
                    <a:bodyPr/>
                    <a:lstStyle/>
                    <a:p>
                      <a:r>
                        <a:rPr lang="fr-FR" sz="1800" dirty="0" err="1"/>
                        <a:t>Unorganized</a:t>
                      </a:r>
                      <a:r>
                        <a:rPr lang="fr-FR" sz="1800" dirty="0"/>
                        <a:t> </a:t>
                      </a:r>
                      <a:r>
                        <a:rPr lang="fr-FR" sz="1800" dirty="0" err="1"/>
                        <a:t>airports</a:t>
                      </a:r>
                      <a:r>
                        <a:rPr lang="fr-FR" sz="1800" baseline="0" dirty="0"/>
                        <a:t> </a:t>
                      </a:r>
                      <a:r>
                        <a:rPr lang="fr-FR" sz="1800" baseline="0" dirty="0" err="1"/>
                        <a:t>caused</a:t>
                      </a:r>
                      <a:r>
                        <a:rPr lang="fr-FR" sz="1800" baseline="0" dirty="0"/>
                        <a:t> </a:t>
                      </a:r>
                      <a:r>
                        <a:rPr lang="fr-FR" sz="1800" baseline="0" dirty="0" err="1"/>
                        <a:t>delay</a:t>
                      </a:r>
                      <a:r>
                        <a:rPr lang="fr-FR" sz="1800" baseline="0" dirty="0"/>
                        <a:t> in </a:t>
                      </a:r>
                      <a:r>
                        <a:rPr lang="fr-FR" sz="1800" baseline="0" dirty="0" err="1"/>
                        <a:t>receiving</a:t>
                      </a:r>
                      <a:r>
                        <a:rPr lang="fr-FR" sz="1800" baseline="0" dirty="0"/>
                        <a:t> supplies and </a:t>
                      </a:r>
                      <a:r>
                        <a:rPr lang="fr-FR" sz="1800" baseline="0" dirty="0" err="1"/>
                        <a:t>finding</a:t>
                      </a:r>
                      <a:r>
                        <a:rPr lang="fr-FR" sz="1800" baseline="0" dirty="0"/>
                        <a:t> </a:t>
                      </a:r>
                      <a:r>
                        <a:rPr lang="fr-FR" sz="1800" baseline="0" dirty="0" err="1"/>
                        <a:t>medical</a:t>
                      </a:r>
                      <a:r>
                        <a:rPr lang="fr-FR" sz="1800" baseline="0" dirty="0"/>
                        <a:t> supplies</a:t>
                      </a:r>
                      <a:endParaRPr lang="fr-FR" sz="1800" dirty="0"/>
                    </a:p>
                  </a:txBody>
                  <a:tcPr marT="45711" marB="45711" anchor="ctr"/>
                </a:tc>
                <a:tc>
                  <a:txBody>
                    <a:bodyPr/>
                    <a:lstStyle/>
                    <a:p>
                      <a:pPr algn="ctr"/>
                      <a:r>
                        <a:rPr lang="fr-FR" sz="1800" dirty="0"/>
                        <a:t>2</a:t>
                      </a:r>
                    </a:p>
                  </a:txBody>
                  <a:tcPr marT="45711" marB="45711" anchor="ctr"/>
                </a:tc>
                <a:extLst>
                  <a:ext uri="{0D108BD9-81ED-4DB2-BD59-A6C34878D82A}">
                    <a16:rowId xmlns="" xmlns:a16="http://schemas.microsoft.com/office/drawing/2014/main" val="10002"/>
                  </a:ext>
                </a:extLst>
              </a:tr>
              <a:tr h="640062">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Limited or </a:t>
                      </a:r>
                      <a:r>
                        <a:rPr lang="fr-FR" sz="1800" dirty="0" err="1"/>
                        <a:t>inadequate</a:t>
                      </a:r>
                      <a:r>
                        <a:rPr lang="fr-FR" sz="1800" dirty="0"/>
                        <a:t> room on plane for </a:t>
                      </a:r>
                      <a:r>
                        <a:rPr lang="fr-FR" sz="1800" dirty="0" err="1"/>
                        <a:t>medical</a:t>
                      </a:r>
                      <a:r>
                        <a:rPr lang="fr-FR" sz="1800" dirty="0"/>
                        <a:t> supplies</a:t>
                      </a:r>
                    </a:p>
                  </a:txBody>
                  <a:tcPr marT="45711" marB="45711" anchor="ctr"/>
                </a:tc>
                <a:tc>
                  <a:txBody>
                    <a:bodyPr/>
                    <a:lstStyle/>
                    <a:p>
                      <a:pPr algn="ctr"/>
                      <a:r>
                        <a:rPr lang="fr-FR" sz="1800" dirty="0"/>
                        <a:t>1</a:t>
                      </a:r>
                    </a:p>
                  </a:txBody>
                  <a:tcPr marT="45711" marB="45711" anchor="ctr"/>
                </a:tc>
                <a:extLst>
                  <a:ext uri="{0D108BD9-81ED-4DB2-BD59-A6C34878D82A}">
                    <a16:rowId xmlns="" xmlns:a16="http://schemas.microsoft.com/office/drawing/2014/main" val="10003"/>
                  </a:ext>
                </a:extLst>
              </a:tr>
            </a:tbl>
          </a:graphicData>
        </a:graphic>
      </p:graphicFrame>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257912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47663"/>
            <a:ext cx="7772400" cy="609600"/>
          </a:xfrm>
        </p:spPr>
        <p:txBody>
          <a:bodyPr/>
          <a:lstStyle/>
          <a:p>
            <a:pPr algn="ctr">
              <a:defRPr/>
            </a:pPr>
            <a:r>
              <a:rPr lang="en-US" dirty="0"/>
              <a:t>Pharmacy </a:t>
            </a:r>
            <a:r>
              <a:rPr lang="en-US" dirty="0" smtClean="0"/>
              <a:t>Law</a:t>
            </a:r>
            <a:endParaRPr lang="fr-FR" dirty="0"/>
          </a:p>
        </p:txBody>
      </p:sp>
      <p:sp>
        <p:nvSpPr>
          <p:cNvPr id="20483"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8810AFBE-ABF3-43CB-8AFF-1B876AB3C5F6}" type="slidenum">
              <a:rPr lang="en-US" altLang="fr-FR" sz="900">
                <a:solidFill>
                  <a:srgbClr val="8C8E8E"/>
                </a:solidFill>
              </a:rPr>
              <a:pPr>
                <a:spcBef>
                  <a:spcPct val="0"/>
                </a:spcBef>
                <a:buFontTx/>
                <a:buNone/>
              </a:pPr>
              <a:t>59</a:t>
            </a:fld>
            <a:endParaRPr lang="en-US" altLang="fr-FR" sz="1400">
              <a:solidFill>
                <a:schemeClr val="tx1"/>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421164415"/>
              </p:ext>
            </p:extLst>
          </p:nvPr>
        </p:nvGraphicFramePr>
        <p:xfrm>
          <a:off x="614362" y="1159668"/>
          <a:ext cx="8153400" cy="2514600"/>
        </p:xfrm>
        <a:graphic>
          <a:graphicData uri="http://schemas.openxmlformats.org/drawingml/2006/table">
            <a:tbl>
              <a:tblPr firstRow="1" bandRow="1">
                <a:tableStyleId>{2A488322-F2BA-4B5B-9748-0D474271808F}</a:tableStyleId>
              </a:tblPr>
              <a:tblGrid>
                <a:gridCol w="1524000">
                  <a:extLst>
                    <a:ext uri="{9D8B030D-6E8A-4147-A177-3AD203B41FA5}">
                      <a16:colId xmlns="" xmlns:a16="http://schemas.microsoft.com/office/drawing/2014/main" val="20000"/>
                    </a:ext>
                  </a:extLst>
                </a:gridCol>
                <a:gridCol w="51816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914400">
                <a:tc>
                  <a:txBody>
                    <a:bodyPr/>
                    <a:lstStyle/>
                    <a:p>
                      <a:pPr algn="ctr"/>
                      <a:r>
                        <a:rPr lang="fr-FR" sz="1800" dirty="0" err="1" smtClean="0"/>
                        <a:t>Frequency</a:t>
                      </a:r>
                      <a:r>
                        <a:rPr lang="fr-FR" sz="1800" dirty="0" smtClean="0"/>
                        <a:t> </a:t>
                      </a:r>
                      <a:r>
                        <a:rPr lang="fr-FR" sz="1800" dirty="0" err="1" smtClean="0"/>
                        <a:t>Mentioned</a:t>
                      </a:r>
                      <a:endParaRPr lang="fr-FR" sz="1800" dirty="0"/>
                    </a:p>
                  </a:txBody>
                  <a:tcPr anchor="ctr"/>
                </a:tc>
                <a:tc>
                  <a:txBody>
                    <a:bodyPr/>
                    <a:lstStyle/>
                    <a:p>
                      <a:pPr algn="ctr"/>
                      <a:r>
                        <a:rPr lang="fr-FR" dirty="0" smtClean="0"/>
                        <a:t>Issues/Challenges</a:t>
                      </a:r>
                      <a:endParaRPr lang="fr-FR" dirty="0"/>
                    </a:p>
                  </a:txBody>
                  <a:tcPr anchor="ctr"/>
                </a:tc>
                <a:tc>
                  <a:txBody>
                    <a:bodyPr/>
                    <a:lstStyle/>
                    <a:p>
                      <a:pPr algn="ctr"/>
                      <a:r>
                        <a:rPr lang="fr-FR" sz="1800" dirty="0" err="1" smtClean="0"/>
                        <a:t>Frequency</a:t>
                      </a:r>
                      <a:r>
                        <a:rPr lang="fr-FR" sz="1800" dirty="0" smtClean="0"/>
                        <a:t> </a:t>
                      </a:r>
                      <a:r>
                        <a:rPr lang="fr-FR" sz="1800" dirty="0" err="1" smtClean="0"/>
                        <a:t>Mentioned</a:t>
                      </a:r>
                      <a:endParaRPr lang="fr-FR" sz="1800" dirty="0"/>
                    </a:p>
                  </a:txBody>
                  <a:tcPr anchor="ctr"/>
                </a:tc>
                <a:extLst>
                  <a:ext uri="{0D108BD9-81ED-4DB2-BD59-A6C34878D82A}">
                    <a16:rowId xmlns="" xmlns:a16="http://schemas.microsoft.com/office/drawing/2014/main" val="10000"/>
                  </a:ext>
                </a:extLst>
              </a:tr>
              <a:tr h="762000">
                <a:tc rowSpan="2">
                  <a:txBody>
                    <a:bodyPr/>
                    <a:lstStyle/>
                    <a:p>
                      <a:pPr algn="ctr"/>
                      <a:r>
                        <a:rPr lang="fr-FR" dirty="0"/>
                        <a:t>3</a:t>
                      </a:r>
                    </a:p>
                  </a:txBody>
                  <a:tcPr anchor="ctr"/>
                </a:tc>
                <a:tc>
                  <a:txBody>
                    <a:bodyPr/>
                    <a:lstStyle/>
                    <a:p>
                      <a:r>
                        <a:rPr lang="fr-FR" dirty="0" err="1"/>
                        <a:t>Pharmacists</a:t>
                      </a:r>
                      <a:r>
                        <a:rPr lang="fr-FR" dirty="0"/>
                        <a:t> </a:t>
                      </a:r>
                      <a:r>
                        <a:rPr lang="fr-FR" dirty="0" err="1"/>
                        <a:t>prescribing</a:t>
                      </a:r>
                      <a:r>
                        <a:rPr lang="fr-FR" dirty="0"/>
                        <a:t> on </a:t>
                      </a:r>
                      <a:r>
                        <a:rPr lang="fr-FR" dirty="0" err="1"/>
                        <a:t>own</a:t>
                      </a:r>
                      <a:r>
                        <a:rPr lang="fr-FR" dirty="0"/>
                        <a:t> </a:t>
                      </a:r>
                      <a:r>
                        <a:rPr lang="fr-FR" dirty="0" err="1"/>
                        <a:t>cognizance</a:t>
                      </a:r>
                      <a:r>
                        <a:rPr lang="fr-FR" dirty="0"/>
                        <a:t> (</a:t>
                      </a:r>
                      <a:r>
                        <a:rPr lang="fr-FR" dirty="0" err="1" smtClean="0"/>
                        <a:t>refills</a:t>
                      </a:r>
                      <a:r>
                        <a:rPr lang="fr-FR" dirty="0" smtClean="0"/>
                        <a:t>, etc.)</a:t>
                      </a:r>
                      <a:endParaRPr lang="fr-FR" dirty="0"/>
                    </a:p>
                  </a:txBody>
                  <a:tcPr anchor="ctr"/>
                </a:tc>
                <a:tc>
                  <a:txBody>
                    <a:bodyPr/>
                    <a:lstStyle/>
                    <a:p>
                      <a:pPr algn="ctr"/>
                      <a:r>
                        <a:rPr lang="fr-FR" dirty="0"/>
                        <a:t>2</a:t>
                      </a:r>
                    </a:p>
                  </a:txBody>
                  <a:tcPr anchor="ctr"/>
                </a:tc>
                <a:extLst>
                  <a:ext uri="{0D108BD9-81ED-4DB2-BD59-A6C34878D82A}">
                    <a16:rowId xmlns="" xmlns:a16="http://schemas.microsoft.com/office/drawing/2014/main" val="10001"/>
                  </a:ext>
                </a:extLst>
              </a:tr>
              <a:tr h="838200">
                <a:tc vMerge="1">
                  <a:txBody>
                    <a:bodyPr/>
                    <a:lstStyle/>
                    <a:p>
                      <a:endParaRPr lang="fr-FR"/>
                    </a:p>
                  </a:txBody>
                  <a:tcPr/>
                </a:tc>
                <a:tc>
                  <a:txBody>
                    <a:bodyPr/>
                    <a:lstStyle/>
                    <a:p>
                      <a:r>
                        <a:rPr lang="fr-FR" dirty="0"/>
                        <a:t>Emergency provisions to </a:t>
                      </a:r>
                      <a:r>
                        <a:rPr lang="fr-FR" dirty="0" err="1"/>
                        <a:t>relocate</a:t>
                      </a:r>
                      <a:r>
                        <a:rPr lang="fr-FR" dirty="0"/>
                        <a:t> and open new pharmacies</a:t>
                      </a:r>
                    </a:p>
                  </a:txBody>
                  <a:tcPr anchor="ctr"/>
                </a:tc>
                <a:tc>
                  <a:txBody>
                    <a:bodyPr/>
                    <a:lstStyle/>
                    <a:p>
                      <a:pPr algn="ctr"/>
                      <a:r>
                        <a:rPr lang="fr-FR" dirty="0"/>
                        <a:t>1</a:t>
                      </a:r>
                    </a:p>
                  </a:txBody>
                  <a:tcPr anchor="ctr"/>
                </a:tc>
                <a:extLst>
                  <a:ext uri="{0D108BD9-81ED-4DB2-BD59-A6C34878D82A}">
                    <a16:rowId xmlns="" xmlns:a16="http://schemas.microsoft.com/office/drawing/2014/main" val="10002"/>
                  </a:ext>
                </a:extLst>
              </a:tr>
            </a:tbl>
          </a:graphicData>
        </a:graphic>
      </p:graphicFrame>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1606876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2971800" cy="609600"/>
          </a:xfrm>
        </p:spPr>
        <p:txBody>
          <a:bodyPr/>
          <a:lstStyle/>
          <a:p>
            <a:pPr>
              <a:defRPr/>
            </a:pPr>
            <a:r>
              <a:rPr lang="fr-FR" dirty="0"/>
              <a:t>BACKGROUND</a:t>
            </a:r>
          </a:p>
        </p:txBody>
      </p:sp>
      <p:sp>
        <p:nvSpPr>
          <p:cNvPr id="3" name="Content Placeholder 2"/>
          <p:cNvSpPr>
            <a:spLocks noGrp="1"/>
          </p:cNvSpPr>
          <p:nvPr>
            <p:ph idx="1"/>
          </p:nvPr>
        </p:nvSpPr>
        <p:spPr>
          <a:xfrm>
            <a:off x="533400" y="990600"/>
            <a:ext cx="7772400" cy="3810000"/>
          </a:xfrm>
        </p:spPr>
        <p:txBody>
          <a:bodyPr/>
          <a:lstStyle/>
          <a:p>
            <a:pPr>
              <a:defRPr/>
            </a:pPr>
            <a:r>
              <a:rPr lang="en-US" dirty="0">
                <a:solidFill>
                  <a:schemeClr val="tx1"/>
                </a:solidFill>
              </a:rPr>
              <a:t>FIP recommendations</a:t>
            </a:r>
            <a:endParaRPr lang="en-US" baseline="30000" dirty="0">
              <a:solidFill>
                <a:schemeClr val="tx1"/>
              </a:solidFill>
            </a:endParaRPr>
          </a:p>
          <a:p>
            <a:pPr lvl="1">
              <a:defRPr/>
            </a:pPr>
            <a:r>
              <a:rPr lang="en-US" i="0" dirty="0" smtClean="0">
                <a:solidFill>
                  <a:schemeClr val="tx1"/>
                </a:solidFill>
                <a:latin typeface="+mn-lt"/>
              </a:rPr>
              <a:t>High </a:t>
            </a:r>
            <a:r>
              <a:rPr lang="en-US" i="0" dirty="0">
                <a:solidFill>
                  <a:schemeClr val="tx1"/>
                </a:solidFill>
                <a:latin typeface="+mn-lt"/>
              </a:rPr>
              <a:t>importance of the </a:t>
            </a:r>
            <a:r>
              <a:rPr lang="en-US" i="0" dirty="0" smtClean="0">
                <a:solidFill>
                  <a:schemeClr val="tx1"/>
                </a:solidFill>
                <a:latin typeface="+mn-lt"/>
              </a:rPr>
              <a:t>pharmacy profession</a:t>
            </a:r>
            <a:r>
              <a:rPr lang="en-US" i="0" dirty="0">
                <a:solidFill>
                  <a:schemeClr val="tx1"/>
                </a:solidFill>
                <a:latin typeface="+mn-lt"/>
              </a:rPr>
              <a:t>:</a:t>
            </a:r>
          </a:p>
          <a:p>
            <a:pPr lvl="2">
              <a:buFont typeface="Wingdings" pitchFamily="2" charset="2"/>
              <a:buChar char="Ø"/>
              <a:defRPr/>
            </a:pPr>
            <a:r>
              <a:rPr lang="en-US" dirty="0">
                <a:solidFill>
                  <a:schemeClr val="tx1"/>
                </a:solidFill>
              </a:rPr>
              <a:t> Filling and refilling prescriptions</a:t>
            </a:r>
          </a:p>
          <a:p>
            <a:pPr lvl="2">
              <a:buFont typeface="Wingdings" pitchFamily="2" charset="2"/>
              <a:buChar char="Ø"/>
              <a:defRPr/>
            </a:pPr>
            <a:r>
              <a:rPr lang="en-US" dirty="0">
                <a:solidFill>
                  <a:schemeClr val="tx1"/>
                </a:solidFill>
              </a:rPr>
              <a:t> Organizing medication donations</a:t>
            </a:r>
          </a:p>
          <a:p>
            <a:pPr lvl="2">
              <a:buFont typeface="Wingdings" pitchFamily="2" charset="2"/>
              <a:buChar char="Ø"/>
              <a:defRPr/>
            </a:pPr>
            <a:r>
              <a:rPr lang="en-US" dirty="0">
                <a:solidFill>
                  <a:schemeClr val="tx1"/>
                </a:solidFill>
              </a:rPr>
              <a:t> Procuring medications</a:t>
            </a:r>
          </a:p>
          <a:p>
            <a:pPr lvl="2">
              <a:buFont typeface="Wingdings" pitchFamily="2" charset="2"/>
              <a:buChar char="Ø"/>
              <a:defRPr/>
            </a:pPr>
            <a:r>
              <a:rPr lang="en-US" dirty="0">
                <a:solidFill>
                  <a:schemeClr val="tx1"/>
                </a:solidFill>
              </a:rPr>
              <a:t> Ensuring security of medications</a:t>
            </a:r>
          </a:p>
          <a:p>
            <a:pPr lvl="2">
              <a:buFont typeface="Wingdings" pitchFamily="2" charset="2"/>
              <a:buChar char="Ø"/>
              <a:defRPr/>
            </a:pPr>
            <a:r>
              <a:rPr lang="en-US" dirty="0">
                <a:solidFill>
                  <a:schemeClr val="tx1"/>
                </a:solidFill>
              </a:rPr>
              <a:t> Managing pharmaceutical stocks</a:t>
            </a:r>
          </a:p>
          <a:p>
            <a:pPr lvl="2">
              <a:buFont typeface="Wingdings" pitchFamily="2" charset="2"/>
              <a:buChar char="Ø"/>
              <a:defRPr/>
            </a:pPr>
            <a:r>
              <a:rPr lang="en-US" dirty="0">
                <a:solidFill>
                  <a:schemeClr val="tx1"/>
                </a:solidFill>
              </a:rPr>
              <a:t> Building emergency kits	</a:t>
            </a:r>
          </a:p>
          <a:p>
            <a:pPr>
              <a:defRPr/>
            </a:pPr>
            <a:endParaRPr lang="fr-FR" baseline="30000" dirty="0"/>
          </a:p>
        </p:txBody>
      </p:sp>
      <p:sp>
        <p:nvSpPr>
          <p:cNvPr id="8197"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33B3EC13-3F20-47F8-B982-6C504F889AB4}" type="slidenum">
              <a:rPr lang="en-US" altLang="en-US" sz="900" smtClean="0">
                <a:solidFill>
                  <a:srgbClr val="8C8E8E"/>
                </a:solidFill>
              </a:rPr>
              <a:pPr>
                <a:spcBef>
                  <a:spcPct val="0"/>
                </a:spcBef>
                <a:buFontTx/>
                <a:buNone/>
              </a:pPr>
              <a:t>6</a:t>
            </a:fld>
            <a:endParaRPr lang="en-US" altLang="en-US" sz="1400">
              <a:solidFill>
                <a:schemeClr val="tx1"/>
              </a:solidFill>
            </a:endParaRPr>
          </a:p>
        </p:txBody>
      </p:sp>
      <p:pic>
        <p:nvPicPr>
          <p:cNvPr id="13" name="Picture 12"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81100"/>
            <a:ext cx="7772400" cy="3581400"/>
          </a:xfrm>
        </p:spPr>
        <p:txBody>
          <a:bodyPr/>
          <a:lstStyle/>
          <a:p>
            <a:pPr>
              <a:defRPr/>
            </a:pPr>
            <a:r>
              <a:rPr lang="fr-FR" dirty="0" err="1">
                <a:solidFill>
                  <a:schemeClr val="tx1"/>
                </a:solidFill>
              </a:rPr>
              <a:t>Appropriate</a:t>
            </a:r>
            <a:r>
              <a:rPr lang="fr-FR" dirty="0">
                <a:solidFill>
                  <a:schemeClr val="tx1"/>
                </a:solidFill>
              </a:rPr>
              <a:t> </a:t>
            </a:r>
            <a:r>
              <a:rPr lang="fr-FR" dirty="0" err="1" smtClean="0">
                <a:solidFill>
                  <a:schemeClr val="tx1"/>
                </a:solidFill>
              </a:rPr>
              <a:t>medication</a:t>
            </a:r>
            <a:r>
              <a:rPr lang="fr-FR" dirty="0" smtClean="0">
                <a:solidFill>
                  <a:schemeClr val="tx1"/>
                </a:solidFill>
              </a:rPr>
              <a:t> </a:t>
            </a:r>
            <a:r>
              <a:rPr lang="fr-FR" dirty="0" err="1" smtClean="0">
                <a:solidFill>
                  <a:schemeClr val="tx1"/>
                </a:solidFill>
              </a:rPr>
              <a:t>is</a:t>
            </a:r>
            <a:r>
              <a:rPr lang="fr-FR" dirty="0" smtClean="0">
                <a:solidFill>
                  <a:schemeClr val="tx1"/>
                </a:solidFill>
              </a:rPr>
              <a:t> not </a:t>
            </a:r>
            <a:r>
              <a:rPr lang="fr-FR" dirty="0" err="1">
                <a:solidFill>
                  <a:schemeClr val="tx1"/>
                </a:solidFill>
              </a:rPr>
              <a:t>always</a:t>
            </a:r>
            <a:r>
              <a:rPr lang="fr-FR" dirty="0">
                <a:solidFill>
                  <a:schemeClr val="tx1"/>
                </a:solidFill>
              </a:rPr>
              <a:t> </a:t>
            </a:r>
            <a:r>
              <a:rPr lang="fr-FR" dirty="0" err="1">
                <a:solidFill>
                  <a:schemeClr val="tx1"/>
                </a:solidFill>
              </a:rPr>
              <a:t>available</a:t>
            </a:r>
            <a:r>
              <a:rPr lang="fr-FR" dirty="0">
                <a:solidFill>
                  <a:schemeClr val="tx1"/>
                </a:solidFill>
              </a:rPr>
              <a:t> in a </a:t>
            </a:r>
            <a:r>
              <a:rPr lang="fr-FR" dirty="0" err="1">
                <a:solidFill>
                  <a:schemeClr val="tx1"/>
                </a:solidFill>
              </a:rPr>
              <a:t>timely</a:t>
            </a:r>
            <a:r>
              <a:rPr lang="fr-FR" dirty="0">
                <a:solidFill>
                  <a:schemeClr val="tx1"/>
                </a:solidFill>
              </a:rPr>
              <a:t> </a:t>
            </a:r>
            <a:r>
              <a:rPr lang="fr-FR" dirty="0" err="1" smtClean="0">
                <a:solidFill>
                  <a:schemeClr val="tx1"/>
                </a:solidFill>
              </a:rPr>
              <a:t>manner</a:t>
            </a:r>
            <a:r>
              <a:rPr lang="fr-FR" dirty="0" smtClean="0">
                <a:solidFill>
                  <a:schemeClr val="tx1"/>
                </a:solidFill>
              </a:rPr>
              <a:t>.</a:t>
            </a:r>
            <a:endParaRPr lang="en-US" dirty="0" smtClean="0">
              <a:solidFill>
                <a:schemeClr val="tx1"/>
              </a:solidFill>
            </a:endParaRPr>
          </a:p>
          <a:p>
            <a:pPr>
              <a:defRPr/>
            </a:pPr>
            <a:r>
              <a:rPr lang="en-US" dirty="0" smtClean="0">
                <a:solidFill>
                  <a:schemeClr val="tx1"/>
                </a:solidFill>
              </a:rPr>
              <a:t>Standard Operating Procedures and formularies are needed to increase </a:t>
            </a:r>
            <a:r>
              <a:rPr lang="en-US" dirty="0">
                <a:solidFill>
                  <a:schemeClr val="tx1"/>
                </a:solidFill>
              </a:rPr>
              <a:t>the efficiency </a:t>
            </a:r>
            <a:r>
              <a:rPr lang="en-US" dirty="0" smtClean="0">
                <a:solidFill>
                  <a:schemeClr val="tx1"/>
                </a:solidFill>
              </a:rPr>
              <a:t>and </a:t>
            </a:r>
            <a:r>
              <a:rPr lang="en-US" dirty="0">
                <a:solidFill>
                  <a:schemeClr val="tx1"/>
                </a:solidFill>
              </a:rPr>
              <a:t>effectiveness of the response effort.</a:t>
            </a:r>
          </a:p>
          <a:p>
            <a:pPr>
              <a:defRPr/>
            </a:pPr>
            <a:r>
              <a:rPr lang="en-US" dirty="0" smtClean="0">
                <a:solidFill>
                  <a:schemeClr val="tx1"/>
                </a:solidFill>
              </a:rPr>
              <a:t>Natural </a:t>
            </a:r>
            <a:r>
              <a:rPr lang="en-US" dirty="0">
                <a:solidFill>
                  <a:schemeClr val="tx1"/>
                </a:solidFill>
              </a:rPr>
              <a:t>disasters are not predictable, meaning that pharmacy organizations need to be perpetually prepared. </a:t>
            </a:r>
            <a:endParaRPr lang="en-US" dirty="0" smtClean="0">
              <a:solidFill>
                <a:schemeClr val="tx1"/>
              </a:solidFill>
            </a:endParaRPr>
          </a:p>
          <a:p>
            <a:pPr>
              <a:defRPr/>
            </a:pPr>
            <a:endParaRPr lang="en-US" dirty="0" smtClean="0"/>
          </a:p>
          <a:p>
            <a:pPr lvl="1">
              <a:defRPr/>
            </a:pPr>
            <a:endParaRPr lang="fr-FR" dirty="0"/>
          </a:p>
        </p:txBody>
      </p:sp>
      <p:sp>
        <p:nvSpPr>
          <p:cNvPr id="14339"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9C989877-4C1A-47E9-BD33-EB43362B6B51}" type="slidenum">
              <a:rPr lang="en-US" altLang="fr-FR" sz="900">
                <a:solidFill>
                  <a:srgbClr val="8C8E8E"/>
                </a:solidFill>
              </a:rPr>
              <a:pPr>
                <a:spcBef>
                  <a:spcPct val="0"/>
                </a:spcBef>
                <a:buFontTx/>
                <a:buNone/>
              </a:pPr>
              <a:t>60</a:t>
            </a:fld>
            <a:endParaRPr lang="en-US" altLang="fr-FR" sz="1400">
              <a:solidFill>
                <a:schemeClr val="tx1"/>
              </a:solidFill>
            </a:endParaRPr>
          </a:p>
        </p:txBody>
      </p:sp>
      <p:pic>
        <p:nvPicPr>
          <p:cNvPr id="6" name="Picture 5"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
        <p:nvSpPr>
          <p:cNvPr id="8" name="Title 1"/>
          <p:cNvSpPr>
            <a:spLocks noGrp="1"/>
          </p:cNvSpPr>
          <p:nvPr>
            <p:ph type="title"/>
          </p:nvPr>
        </p:nvSpPr>
        <p:spPr>
          <a:xfrm>
            <a:off x="681037" y="457200"/>
            <a:ext cx="7772400" cy="609600"/>
          </a:xfrm>
        </p:spPr>
        <p:txBody>
          <a:bodyPr/>
          <a:lstStyle/>
          <a:p>
            <a:pPr algn="ctr">
              <a:defRPr/>
            </a:pPr>
            <a:r>
              <a:rPr lang="en-US" dirty="0" smtClean="0"/>
              <a:t>LESSONS LEARNED</a:t>
            </a:r>
            <a:endParaRPr lang="fr-FR" dirty="0"/>
          </a:p>
        </p:txBody>
      </p:sp>
    </p:spTree>
    <p:extLst>
      <p:ext uri="{BB962C8B-B14F-4D97-AF65-F5344CB8AC3E}">
        <p14:creationId xmlns:p14="http://schemas.microsoft.com/office/powerpoint/2010/main" val="1872632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772400" cy="4114800"/>
          </a:xfrm>
        </p:spPr>
        <p:txBody>
          <a:bodyPr/>
          <a:lstStyle/>
          <a:p>
            <a:pPr>
              <a:defRPr/>
            </a:pPr>
            <a:r>
              <a:rPr lang="en-US" dirty="0">
                <a:solidFill>
                  <a:schemeClr val="tx1"/>
                </a:solidFill>
              </a:rPr>
              <a:t>Communication allows for a </a:t>
            </a:r>
            <a:r>
              <a:rPr lang="en-US" dirty="0" smtClean="0">
                <a:solidFill>
                  <a:schemeClr val="tx1"/>
                </a:solidFill>
              </a:rPr>
              <a:t>coordinated </a:t>
            </a:r>
            <a:r>
              <a:rPr lang="en-US" sz="2200" i="0" dirty="0" smtClean="0">
                <a:solidFill>
                  <a:schemeClr val="tx1"/>
                </a:solidFill>
              </a:rPr>
              <a:t>effort and needs to be improved</a:t>
            </a:r>
            <a:endParaRPr lang="fr-FR" dirty="0">
              <a:solidFill>
                <a:schemeClr val="tx1"/>
              </a:solidFill>
            </a:endParaRPr>
          </a:p>
          <a:p>
            <a:pPr lvl="3">
              <a:defRPr/>
            </a:pPr>
            <a:r>
              <a:rPr lang="en-US" dirty="0">
                <a:solidFill>
                  <a:schemeClr val="tx1"/>
                </a:solidFill>
              </a:rPr>
              <a:t>Between different sites</a:t>
            </a:r>
          </a:p>
          <a:p>
            <a:pPr lvl="3">
              <a:defRPr/>
            </a:pPr>
            <a:r>
              <a:rPr lang="en-US" dirty="0">
                <a:solidFill>
                  <a:schemeClr val="tx1"/>
                </a:solidFill>
              </a:rPr>
              <a:t>Between each section nurses/pharmacists/technicians/physicians</a:t>
            </a:r>
          </a:p>
          <a:p>
            <a:pPr lvl="3">
              <a:defRPr/>
            </a:pPr>
            <a:r>
              <a:rPr lang="en-US" dirty="0">
                <a:solidFill>
                  <a:schemeClr val="tx1"/>
                </a:solidFill>
              </a:rPr>
              <a:t>With the organization units and supply depots in the home country</a:t>
            </a:r>
          </a:p>
          <a:p>
            <a:pPr>
              <a:defRPr/>
            </a:pPr>
            <a:r>
              <a:rPr lang="fr-FR" dirty="0">
                <a:solidFill>
                  <a:schemeClr val="tx1"/>
                </a:solidFill>
              </a:rPr>
              <a:t>In </a:t>
            </a:r>
            <a:r>
              <a:rPr lang="fr-FR" dirty="0" err="1">
                <a:solidFill>
                  <a:schemeClr val="tx1"/>
                </a:solidFill>
              </a:rPr>
              <a:t>some</a:t>
            </a:r>
            <a:r>
              <a:rPr lang="fr-FR" dirty="0">
                <a:solidFill>
                  <a:schemeClr val="tx1"/>
                </a:solidFill>
              </a:rPr>
              <a:t> countries, </a:t>
            </a:r>
            <a:r>
              <a:rPr lang="fr-FR" dirty="0" err="1">
                <a:solidFill>
                  <a:schemeClr val="tx1"/>
                </a:solidFill>
              </a:rPr>
              <a:t>language</a:t>
            </a:r>
            <a:r>
              <a:rPr lang="fr-FR" dirty="0">
                <a:solidFill>
                  <a:schemeClr val="tx1"/>
                </a:solidFill>
              </a:rPr>
              <a:t> </a:t>
            </a:r>
            <a:r>
              <a:rPr lang="fr-FR" dirty="0" err="1">
                <a:solidFill>
                  <a:schemeClr val="tx1"/>
                </a:solidFill>
              </a:rPr>
              <a:t>barriers</a:t>
            </a:r>
            <a:r>
              <a:rPr lang="fr-FR" dirty="0">
                <a:solidFill>
                  <a:schemeClr val="tx1"/>
                </a:solidFill>
              </a:rPr>
              <a:t> </a:t>
            </a:r>
            <a:r>
              <a:rPr lang="fr-FR" dirty="0" err="1">
                <a:solidFill>
                  <a:schemeClr val="tx1"/>
                </a:solidFill>
              </a:rPr>
              <a:t>exist</a:t>
            </a:r>
            <a:r>
              <a:rPr lang="fr-FR" dirty="0">
                <a:solidFill>
                  <a:schemeClr val="tx1"/>
                </a:solidFill>
              </a:rPr>
              <a:t> and/or the rates of </a:t>
            </a:r>
            <a:r>
              <a:rPr lang="fr-FR" dirty="0" err="1">
                <a:solidFill>
                  <a:schemeClr val="tx1"/>
                </a:solidFill>
              </a:rPr>
              <a:t>illiteracy</a:t>
            </a:r>
            <a:r>
              <a:rPr lang="fr-FR" dirty="0">
                <a:solidFill>
                  <a:schemeClr val="tx1"/>
                </a:solidFill>
              </a:rPr>
              <a:t> are high, and </a:t>
            </a:r>
            <a:r>
              <a:rPr lang="fr-FR" dirty="0" err="1">
                <a:solidFill>
                  <a:schemeClr val="tx1"/>
                </a:solidFill>
              </a:rPr>
              <a:t>pictograms</a:t>
            </a:r>
            <a:r>
              <a:rPr lang="fr-FR" dirty="0">
                <a:solidFill>
                  <a:schemeClr val="tx1"/>
                </a:solidFill>
              </a:rPr>
              <a:t> or </a:t>
            </a:r>
            <a:r>
              <a:rPr lang="fr-FR" dirty="0" err="1">
                <a:solidFill>
                  <a:schemeClr val="tx1"/>
                </a:solidFill>
              </a:rPr>
              <a:t>interpreters</a:t>
            </a:r>
            <a:r>
              <a:rPr lang="fr-FR" dirty="0">
                <a:solidFill>
                  <a:schemeClr val="tx1"/>
                </a:solidFill>
              </a:rPr>
              <a:t> are </a:t>
            </a:r>
            <a:r>
              <a:rPr lang="fr-FR" dirty="0" err="1">
                <a:solidFill>
                  <a:schemeClr val="tx1"/>
                </a:solidFill>
              </a:rPr>
              <a:t>needed</a:t>
            </a:r>
            <a:r>
              <a:rPr lang="fr-FR" dirty="0">
                <a:solidFill>
                  <a:schemeClr val="tx1"/>
                </a:solidFill>
              </a:rPr>
              <a:t> to </a:t>
            </a:r>
            <a:r>
              <a:rPr lang="fr-FR" dirty="0" err="1">
                <a:solidFill>
                  <a:schemeClr val="tx1"/>
                </a:solidFill>
              </a:rPr>
              <a:t>communicate</a:t>
            </a:r>
            <a:r>
              <a:rPr lang="fr-FR" dirty="0">
                <a:solidFill>
                  <a:schemeClr val="tx1"/>
                </a:solidFill>
              </a:rPr>
              <a:t> </a:t>
            </a:r>
            <a:r>
              <a:rPr lang="fr-FR" dirty="0" err="1">
                <a:solidFill>
                  <a:schemeClr val="tx1"/>
                </a:solidFill>
              </a:rPr>
              <a:t>with</a:t>
            </a:r>
            <a:r>
              <a:rPr lang="fr-FR" dirty="0">
                <a:solidFill>
                  <a:schemeClr val="tx1"/>
                </a:solidFill>
              </a:rPr>
              <a:t> patients </a:t>
            </a:r>
            <a:r>
              <a:rPr lang="fr-FR" dirty="0" smtClean="0">
                <a:solidFill>
                  <a:schemeClr val="tx1"/>
                </a:solidFill>
              </a:rPr>
              <a:t>about </a:t>
            </a:r>
            <a:r>
              <a:rPr lang="fr-FR" dirty="0" err="1">
                <a:solidFill>
                  <a:schemeClr val="tx1"/>
                </a:solidFill>
              </a:rPr>
              <a:t>medication</a:t>
            </a:r>
            <a:r>
              <a:rPr lang="fr-FR" dirty="0">
                <a:solidFill>
                  <a:schemeClr val="tx1"/>
                </a:solidFill>
              </a:rPr>
              <a:t> </a:t>
            </a:r>
            <a:r>
              <a:rPr lang="fr-FR" dirty="0" smtClean="0">
                <a:solidFill>
                  <a:schemeClr val="tx1"/>
                </a:solidFill>
              </a:rPr>
              <a:t>instructions.</a:t>
            </a:r>
          </a:p>
          <a:p>
            <a:pPr lvl="0">
              <a:defRPr/>
            </a:pPr>
            <a:r>
              <a:rPr lang="en-US" dirty="0">
                <a:solidFill>
                  <a:schemeClr val="tx1"/>
                </a:solidFill>
              </a:rPr>
              <a:t>Organizations responding to natural disasters often lack pharmacy human resources to handle the workload during a natural </a:t>
            </a:r>
            <a:r>
              <a:rPr lang="en-US" dirty="0" smtClean="0">
                <a:solidFill>
                  <a:schemeClr val="tx1"/>
                </a:solidFill>
              </a:rPr>
              <a:t>disaster.</a:t>
            </a:r>
          </a:p>
          <a:p>
            <a:pPr>
              <a:defRPr/>
            </a:pPr>
            <a:r>
              <a:rPr lang="en-US" dirty="0">
                <a:solidFill>
                  <a:schemeClr val="tx1"/>
                </a:solidFill>
              </a:rPr>
              <a:t>Transport logistics for medications is </a:t>
            </a:r>
            <a:r>
              <a:rPr lang="en-US" dirty="0" smtClean="0">
                <a:solidFill>
                  <a:schemeClr val="tx1"/>
                </a:solidFill>
              </a:rPr>
              <a:t>lacking.</a:t>
            </a:r>
            <a:endParaRPr lang="en-US" dirty="0">
              <a:solidFill>
                <a:schemeClr val="tx1"/>
              </a:solidFill>
            </a:endParaRPr>
          </a:p>
          <a:p>
            <a:pPr lvl="0">
              <a:defRPr/>
            </a:pPr>
            <a:endParaRPr lang="en-US" dirty="0"/>
          </a:p>
          <a:p>
            <a:pPr>
              <a:defRPr/>
            </a:pPr>
            <a:endParaRPr lang="fr-FR" dirty="0"/>
          </a:p>
        </p:txBody>
      </p:sp>
      <p:sp>
        <p:nvSpPr>
          <p:cNvPr id="16387"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37B9222E-7063-42D6-976B-DB171003373F}" type="slidenum">
              <a:rPr lang="en-US" altLang="fr-FR" sz="900">
                <a:solidFill>
                  <a:srgbClr val="8C8E8E"/>
                </a:solidFill>
              </a:rPr>
              <a:pPr>
                <a:spcBef>
                  <a:spcPct val="0"/>
                </a:spcBef>
                <a:buFontTx/>
                <a:buNone/>
              </a:pPr>
              <a:t>61</a:t>
            </a:fld>
            <a:endParaRPr lang="en-US" altLang="fr-FR" sz="1400">
              <a:solidFill>
                <a:schemeClr val="tx1"/>
              </a:solidFill>
            </a:endParaRPr>
          </a:p>
        </p:txBody>
      </p:sp>
      <p:pic>
        <p:nvPicPr>
          <p:cNvPr id="6" name="Picture 5"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
        <p:nvSpPr>
          <p:cNvPr id="8" name="Title 1"/>
          <p:cNvSpPr>
            <a:spLocks noGrp="1"/>
          </p:cNvSpPr>
          <p:nvPr>
            <p:ph type="title"/>
          </p:nvPr>
        </p:nvSpPr>
        <p:spPr>
          <a:xfrm>
            <a:off x="681037" y="457200"/>
            <a:ext cx="7772400" cy="609600"/>
          </a:xfrm>
        </p:spPr>
        <p:txBody>
          <a:bodyPr/>
          <a:lstStyle/>
          <a:p>
            <a:pPr algn="ctr">
              <a:defRPr/>
            </a:pPr>
            <a:r>
              <a:rPr lang="en-US" dirty="0" smtClean="0"/>
              <a:t>LESSONS LEARNED (CONTINUED)</a:t>
            </a:r>
            <a:endParaRPr lang="fr-FR" dirty="0"/>
          </a:p>
        </p:txBody>
      </p:sp>
    </p:spTree>
    <p:extLst>
      <p:ext uri="{BB962C8B-B14F-4D97-AF65-F5344CB8AC3E}">
        <p14:creationId xmlns:p14="http://schemas.microsoft.com/office/powerpoint/2010/main" val="41242427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88526"/>
            <a:ext cx="7772400" cy="3886200"/>
          </a:xfrm>
        </p:spPr>
        <p:txBody>
          <a:bodyPr/>
          <a:lstStyle/>
          <a:p>
            <a:pPr>
              <a:defRPr/>
            </a:pPr>
            <a:r>
              <a:rPr lang="en-US" dirty="0" smtClean="0">
                <a:solidFill>
                  <a:schemeClr val="tx1"/>
                </a:solidFill>
              </a:rPr>
              <a:t>Pharmacy laws </a:t>
            </a:r>
            <a:r>
              <a:rPr lang="en-US" dirty="0">
                <a:solidFill>
                  <a:schemeClr val="tx1"/>
                </a:solidFill>
              </a:rPr>
              <a:t>in natural </a:t>
            </a:r>
            <a:r>
              <a:rPr lang="en-US" dirty="0" smtClean="0">
                <a:solidFill>
                  <a:schemeClr val="tx1"/>
                </a:solidFill>
              </a:rPr>
              <a:t>disasters </a:t>
            </a:r>
            <a:r>
              <a:rPr lang="en-US" dirty="0">
                <a:solidFill>
                  <a:schemeClr val="tx1"/>
                </a:solidFill>
              </a:rPr>
              <a:t>can impede medical aid. </a:t>
            </a:r>
          </a:p>
          <a:p>
            <a:pPr>
              <a:defRPr/>
            </a:pPr>
            <a:r>
              <a:rPr lang="en-US" dirty="0">
                <a:solidFill>
                  <a:schemeClr val="tx1"/>
                </a:solidFill>
              </a:rPr>
              <a:t>Legislative changes have to be temporary set up:</a:t>
            </a:r>
          </a:p>
          <a:p>
            <a:pPr lvl="1">
              <a:defRPr/>
            </a:pPr>
            <a:r>
              <a:rPr lang="en-US" i="0" dirty="0">
                <a:solidFill>
                  <a:schemeClr val="tx1"/>
                </a:solidFill>
                <a:latin typeface="+mn-lt"/>
              </a:rPr>
              <a:t>allow pharmacists to provide prescription medications during the emergency out of their own cognizance</a:t>
            </a:r>
          </a:p>
          <a:p>
            <a:pPr lvl="1">
              <a:defRPr/>
            </a:pPr>
            <a:r>
              <a:rPr lang="en-US" i="0" dirty="0">
                <a:solidFill>
                  <a:schemeClr val="tx1"/>
                </a:solidFill>
                <a:latin typeface="+mn-lt"/>
              </a:rPr>
              <a:t>dispense new medications and refills</a:t>
            </a:r>
          </a:p>
          <a:p>
            <a:pPr lvl="1">
              <a:defRPr/>
            </a:pPr>
            <a:r>
              <a:rPr lang="en-US" i="0" dirty="0">
                <a:solidFill>
                  <a:schemeClr val="tx1"/>
                </a:solidFill>
                <a:latin typeface="+mn-lt"/>
              </a:rPr>
              <a:t>allow the relocation of and setting up of pharmacies in places that would not have met regular pharmacy requirements.</a:t>
            </a:r>
            <a:endParaRPr lang="fr-FR" i="0" dirty="0">
              <a:solidFill>
                <a:schemeClr val="tx1"/>
              </a:solidFill>
              <a:latin typeface="+mn-lt"/>
            </a:endParaRPr>
          </a:p>
        </p:txBody>
      </p:sp>
      <p:sp>
        <p:nvSpPr>
          <p:cNvPr id="21507"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9A7A78A2-23BE-4F5E-9BA3-5B20A09ECEB5}" type="slidenum">
              <a:rPr lang="en-US" altLang="fr-FR" sz="900">
                <a:solidFill>
                  <a:srgbClr val="8C8E8E"/>
                </a:solidFill>
              </a:rPr>
              <a:pPr>
                <a:spcBef>
                  <a:spcPct val="0"/>
                </a:spcBef>
                <a:buFontTx/>
                <a:buNone/>
              </a:pPr>
              <a:t>62</a:t>
            </a:fld>
            <a:endParaRPr lang="en-US" altLang="fr-FR" sz="1400">
              <a:solidFill>
                <a:schemeClr val="tx1"/>
              </a:solidFill>
            </a:endParaRPr>
          </a:p>
        </p:txBody>
      </p:sp>
      <p:pic>
        <p:nvPicPr>
          <p:cNvPr id="21508" name="Picture 4" descr="http://www.thepakistanquake.com/pakistan-earthquake-pictu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957263"/>
            <a:ext cx="331946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9372600" y="3890963"/>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r>
              <a:rPr lang="fr-FR" altLang="fr-FR" sz="1600" i="1">
                <a:solidFill>
                  <a:schemeClr val="tx1"/>
                </a:solidFill>
              </a:rPr>
              <a:t>Pakistan, earthquake, 2005</a:t>
            </a:r>
          </a:p>
        </p:txBody>
      </p:sp>
      <p:pic>
        <p:nvPicPr>
          <p:cNvPr id="6" name="Picture 5"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
        <p:nvSpPr>
          <p:cNvPr id="9" name="Title 1"/>
          <p:cNvSpPr>
            <a:spLocks noGrp="1"/>
          </p:cNvSpPr>
          <p:nvPr>
            <p:ph type="title"/>
          </p:nvPr>
        </p:nvSpPr>
        <p:spPr>
          <a:xfrm>
            <a:off x="681037" y="457200"/>
            <a:ext cx="7772400" cy="609600"/>
          </a:xfrm>
        </p:spPr>
        <p:txBody>
          <a:bodyPr/>
          <a:lstStyle/>
          <a:p>
            <a:pPr algn="ctr">
              <a:defRPr/>
            </a:pPr>
            <a:r>
              <a:rPr lang="en-US" dirty="0" smtClean="0"/>
              <a:t>LESSONS LEARNED (CONTINUED)</a:t>
            </a:r>
            <a:endParaRPr lang="fr-FR" dirty="0"/>
          </a:p>
        </p:txBody>
      </p:sp>
    </p:spTree>
    <p:extLst>
      <p:ext uri="{BB962C8B-B14F-4D97-AF65-F5344CB8AC3E}">
        <p14:creationId xmlns:p14="http://schemas.microsoft.com/office/powerpoint/2010/main" val="3497281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7E9F37DD-2735-4F86-9876-5FD5D38FD246}" type="slidenum">
              <a:rPr lang="en-US" altLang="en-US" sz="900" smtClean="0">
                <a:solidFill>
                  <a:srgbClr val="8C8E8E"/>
                </a:solidFill>
              </a:rPr>
              <a:pPr>
                <a:spcBef>
                  <a:spcPct val="0"/>
                </a:spcBef>
                <a:buFontTx/>
                <a:buNone/>
              </a:pPr>
              <a:t>63</a:t>
            </a:fld>
            <a:endParaRPr lang="en-US" altLang="en-US" sz="1400">
              <a:solidFill>
                <a:schemeClr val="tx1"/>
              </a:solidFill>
            </a:endParaRPr>
          </a:p>
        </p:txBody>
      </p:sp>
      <p:sp>
        <p:nvSpPr>
          <p:cNvPr id="52228" name="AutoShape 6" descr="data:image/jpeg;base64,/9j/4AAQSkZJRgABAQAAAQABAAD/2wCEAAkGBxQQEhQUEhQVFRUXGB4YFxgXFxoYHxofGBoYGBccGB0YHCggGB4lHRkaITEhJSkrLjAuFyEzODMsNygtLisBCgoKDg0OGhAQGywkICQsLCwvNCwsLC0uLCwsLCwsLCwsLCwsLCwsLCw0LCwsLCwsLCwsLCwsLCwsLCwsLCwsLP/AABEIANEA8QMBIgACEQEDEQH/xAAcAAACAgMBAQAAAAAAAAAAAAAABgUHAQQIAgP/xABKEAACAQMCAwYCBgYHBQcFAAABAgMABBEFIQYSMQcTIkFRYXGBFDJCcpGhI1JigrHRM0NUkpOiwRUXNLLSFiRTo8LT8AhEY7PD/8QAGgEBAAMBAQEAAAAAAAAAAAAAAAECAwQFBv/EADARAAIBAwMCBAQFBQAAAAAAAAABAgMRIQQSMRNBIlFhoTJxgbEUM1KR8AVCwdHx/9oADAMBAAIRAxEAPwC8aKKKAKKKKAKKKKAKKKKAKKxULr/FFtZD9NKA2MhF8TH4KN8e5wKESkoq7JomvJcDc7UicOdoX028WARckbK3KWOWJUZ3A2GwbzNVtxfeXDXM8c8sj8kjAAscAZ8PhG3THlVXJWOSprIxjujku6+4ps4dpLiJT6cwJ/Ab1oW3HthI3IJwD5FgyA/AsAKoQVmqdRnG/wCozvwjpSe/Aj7yNTMPIRFCT8CzBfzpVue0u3ibklguom9HjUH5ePp71UGmapNatzQSvGf2Tsfip8LfMU62XH8VwvdalAsif+Ii9Pcr1HxU59qtvubR1u/h2fsOVt2kWD4zIyfejYfmARU1p/EdrP8A0VxEx9Awz+B3qr9X4DWVO/02QTxH+r5ssPUKfM/stg0iSRFSVYEMDghhgg+hB3FQ5NFZaurT+JI6fDVmuctL4iurUjuZ3UD7OeZfhytkD5U8aJ2rMMLdxZH68X+qMf4H5VZTTNqevpy5wWtRUZo2uQXa80EquPMA7j7yncfOpLNWO1STV0ZooooSFFFFAFFFFAFFFFAFFFFAFFFFAFFFFAFFFYJoDNa1/fJApeRgqjqSfXYAepJ2AG5NR3E3EUNhEXlO5+og+s59B/qfKkbhq9k1CaS/vSFt7bJjT7AbGS37RUeZ8yMY6VFzCdZRe1cjXxpxStjb82P0sgxEjeu2Sw8guRn5Dzqirm4aR2eRizscsx6k/wDz8KkOJtbe+uHlfIB2Rf1Vz4R8fM+5qR0Hga7u8Nyd0n68uV2/ZXqfyHvWTblweXXqTrztHhETw/f/AEe5hmzgJICfh0b8iaY+1DTSuoMygnvkVwACdwOQ4A+6PxqQfRNJsNrqc3MvQomfw5UO37zUza1xayafFeWkakMeTEg+oPEu/Kd/EoGM+dWSxZl6dG1Nxm/XBWVhwfezfVtpAPVx3f8Az4NTdt2X3jfXaGMe7FiPkFx+dRt9x5fy5zOUB8o1VPzwW/OoO51KaU5kmlf70jN/E1XwmF6C7NjwOzHlGZL2FR93/UuK8jgG189Th/8AL/8Adqv8UYpdeQ6tL9HuWho3CyWsnPbatGp8wAjBvZh3uCPz9KZOJuEYdQjD5UTcvhmTo3xGTzL88gdDVP8ADWim9uI4V2BOXP6qD6x/0HuRVsce6yunWYhhwruO7iA+yoGGYfAfmRV4tWOyjKLptuNkIdp2eXE4LQS28iBmXm53G6NysPqeoPx619/91t7+tb/4jf8At1MdjWqf01sT6Sp/yv8A+k/vGrRoopq4o6alUgpf5KdtezbUImDxywo46Msrgj8I6sXhpb1F5L3uWIG0kbNk/eUoAPiD8qncVnFWUbHVToRpvwtmc1mvFegak6EzNFFFCQooooAooooAooooAooooAooooAqH4l16OxhMsh9kUdXbGwH8/KpG6uFiVnchVUFiT5AbkmqB4u4hfUbgvvyDwxJ6DPXHmzfyHlVZOxzamv0445Zq6zqs1/PzyeJ2IVFHQZPhVQff8as3VOGJ/olvYW2FQjmuJT02IOMdWLOScei4OK0OA+AWRo7m6yrqeaOLbYjoZPfzwOnn6VCcccbzTySQxN3cKsyHkJzJynBJYbhT6Dy65qqwsnDFdODnV5ZIy3Om6RtEPpd0PtNghD8fqp57LlvI0ra7xfd3eQ8hRP1I8ovzwct8yagKKo2cs68niOEA9qsXgH/AL5p97ZnqAXj9uYbfg65+dV1TR2b6l9Hv4snCyZiP7+Cv+YKPnUxeRp5WqZ74Fg++1Yqd44036NfToBhS3OvwfxbfAkj5VBVDVjKcdsnEKKKYuBtA+nXKqwzEnjl+Hkv7x/LNQsiEHOSSLF7LNA+j2/fOP0k4zv9lPsj5/WPxHpUN2z6ecwTjpvEfY/WX8fF+Apw4X4mjvZLhI8csLhUI+0uMc394OPgB61Ja9o0d7CYZc8pIPhOCCpBBBwcVtbFj2ujGVHZEong7VPot5DJ9nm5G+6/hOfhkH5V0KppG/3V2f68/wDfX/op1toeRFTJPKAuSck4GMk+ZpBNEaWlOnFqR9qKKKudQVB8WanJaQ9/GvOI2BkT1Q7Ng+RGQ3yqcr43lssqNG4DKwKsD5g7EUId2sHz0rUUuYklibmRxkH+IPoQdsVuVD6HoENkrLAGVWOSpdmAPqAxPL7461LZqCYt2zyeqK85r1QtcKKKKEhRRRQBRRRQBWDWa1tRuhDE8jdEUsceePIe56UBXPaxrrMUsYcszYMgUEk5PgQY9epHsPWtXTtNt9EjW4u/0l2w/RRDB5fh6e7npnA99m2VdMR9QvvFeTkmOLzXmx4R6YGAzeQGBv1rjVNSkupWlmbmdup8gPJVHkB6VnJ2PIr1dst75fHoWRwLrUt099dztnu4gFA+qg8TEIP3R8cVVhbO56nf8d6f+AdtN1Qjr3bflC/86r+qy4RhXk3CN/UKKK3dK0ma6bkgjaQ+eBsPvE7D5mqnKotuyNOvUTlSpX6wIK/EHIx670/W3AUNsok1K6WMHoiHGfbmIyf3R86+p41srLK6faAnH9I3hz8zl2+eKtt8zqWn25m7fckONuHZtTW0uII/GyYkViEKg4Yc3Ng7HmHrv0qJs+ym5b+klijHtzOf9B+dOHZ1xU+oJN33KJEYYCjA5WHh6knqCM/CnCtNqeT0Fp6VXx83K2h7JI8eO5kJ8+VVH8c18uJY4tFsjb27MZbhjl2I5uUABj4QAABgD3bNWfiq87YtL57eOcDeJsN919vybl/GjSSwKtGNODlBZEvs11X6NfRgnwSjum9N8FD/AHgB86veuYEYggqcEHIPoRuD+NdG8O6kLq2imH21BPsejD5MCPlUU32MtBUvFwJKiiitD0AooooAooooAooooArIrFZFQSjNFFFCwUUUUAUVA3vGVjBK0M13DHImOZXcKRkBh19iD862bTiS0m/orq2k+5NG38GoCVrR1jUI7eF5ZThEGT8ugHqScAD1rbRwwyCCPUb/AMKQu2STFnGP1ph+Suf9Kh8GVaeyDkVhxHrkl9O00nwRfJFB2Uf6nzNRdFFYHzs5OUm2WD2WjvIdQh/XiH5rIp/jSBDEzlVVSzHYKASSfQAU6dkkjLfYCkq0TBiBsu6spb03GPnU9qF3Z6Gz9yvfXbkt4j9QMSwBP2Bg9Bu2N/Wr2usnaqanSi27JXInSOBo4I/pGpyCKMbiLOCfZiN8/srv71jV+0LkTudOiWCMbByo5viq7hficn4Uo6zq813IZJ3Lt5DoFHoo6AVo1Dl5GUq6ittNW+59Lm4aRi8jM7nqzHJPzNfOsUVU5m28sa+zPVPo98gJwsw7o/E4Kf5hj96r1FcwxuVII2IIIPoRuPzro7h/UhdW8Mw+2gJ9jjxD5HIrWm8WPV0E7xcfIka0dc08XNvLC3R0K/AkbH5HB+Vb1YNXO9q6szmFkKkhhhgcEehGxH41bHY3qfNDNATvG3Oo/Zfrj94E/vUndpOm/R7+XAwsuJF+ezf5gT860eD9d+gXKzcpZeUq6jGSDvtnb6wB+VYp7WeLSfRrZOhqKrg9rUP9nm/FP50f72of7PL/AHk/nWu5Hp/iaX6ix6KT+F+Por6buRG8bcpYFiu+MZAweuDn5U4CpTuawnGavEKKKKkuFFFKvGXF500x5hMivncNy4K426HyOagrOSgrsaa9Cqv/AN7g/sp/xR/01P8ACPGrag7gW5jjQZaQvkA+S/VG/U9egqNyZnDUU5OyY5UVB6jxbZ29uLmS4j7hjhXU84cgkEJyZ5z4T0z0NavDHHdlqTMltNzOoyUZWRseoDAZHw6ZqTpGaiiigK8437MbK6NzduJu/ZC/hfYlEwuFIPko2rnuCztWsZJWnYXYkCpDy+FkIGW5vIjLefkNt66g1rj3T7R2jnuo1dThkAZ2B67hFJFVfqmqcLtMZu6kdieYiNJlQn7hKj4jABoCxOyC0MWkWan7Ss/+I7uPyYVF9sMge0hZdx35Gfgsin8xTjwzqkV3awzwKVidfApAGApKgYGwxjpVfcSSGfRy/Ux3Lg+36Z1H/MPxqJcHLqvy2vQrOpbhzQpb6YRRbebuRkIPU+p9B5/jWtpOmyXUqQxDLucD0A6kk+QA3p84k1SPSYPoNmf0xGZpR1GRvv8ArkdP1Rj2rFLuzyKNNNb58L+WM6txHDpK/RbBQzqQZpDhskdV/abG3ovQe2r2qWav9HvYt0mTDEeuOZCfcqSP3aQKsTgtxqNhPp7nxoOeEk+5I/utt8GAqyd8G8anWvTf0K6or6TRFGZWGGUlWHoVOCPxr51Q4WrPIUUUUICrX7GtVzHLbMd0PeJ91vrAfBt/36qimPs/u5Ib6F0R3BPI4RWbwvsS2BsAcNv6VaLszq0s9tRMv6ivIaguB1NbnuFfdsWmc9vHOo3iblY/sP8Aybl/E1UWK6Uub+BdpJIx7M6j+JrQl1+xXYz24/fT+dUlG7ucNfTRnLdusc9UV0COJdPP/wBxb/3lo1GG3v7eaKN4n5kx4CpwTuhPL03H5VXZ6mP4JWxIozQtRNrcRTD+rYE48x0YfNSRXSEThgCNwRkH1B6VzEykZBGCNiD6jYj8auvs/wCJYmsYllljR4x3ZDuqk8uync+a4pB9idBOzcGOlFR3+3Lb+0Q/4ifzo/27bf2iH/ET+daXR6W5eZI0p9pelfSLGTlGXiIkX9364+alqm/9u239oh/xE/nWDr1r/aIP8VP50wys9sotNnPVnp8k0ixxozOxwoxjc+voPOrU4r0BrTQrmC1BZ+7y5A8T5I704+7kY9BT9blHAZOVlIyGGCCPIgjrUVxprf8As+zmuQgcxgEKTgNlgMZwcdarGKRlptKqV3e7OZr/AFBbu106xtVkLoX5wxyGlmcDKY+yAM9NuY+eSXfQtMSPiSKKygeKO2Xkm678sTKztvsGJXGep36mnPRuK9Oit7W/ltIrWW8Z1UxxK7ZVyhy6oDg4B6efzqefi60h1IWPIwuZQrFlQAMeUkc7ZySFXz9hVjrG2iiigKZ49bQYL2Y3sM8ly2HcKXxuoxjDBegFVnwTxFZWTTm6sluw2O6D8h5cFs55wRvkeR6VcXaPrel2F0jX2nm4kkjBEndxyAhSV5cSMNxt5faFRNl2uaPCMRWEsY9Egt1H+WSgH3s61uO9sY5YoFtk5mURJjC8rHpyqoGRvsPOlHh8fSLPVbTqySyOo9yxK/5o/wCFNnBHHNtqwl+jCRe55eZZFC7PzcuMEjHhNQHCWnyR6xfFdowSXz5mU94gH4tUPk566zH1ujR0+NdEse/cA3lwMIp+wDg4PoF6t6nA9KriaZnYs5LMxyxO5JPUmmntPnla/dZOiqBEB05CM5+JOcn29qUqyk+x5Gpl4ti4QVIaDqr2k8cydVO4/WU7Mp+IqPrIqpzxk4u6H/tE0hJ401G23jkA73HkTsrEeRz4W98e9IFOfZ7xAkZa0ucG3n28XRWbb8G/jg+taet8E3EN0IIUaRXyYm/ZzvznopXbPyx1xVmr5R01YdRKpD6/MV6YOH+Drq9wY05Yz/WP4V+Q6t8ttutNEWg2WkASXziefqsSjIHwU9fvNgegqD4j48ubvKqe4i8kjOCR+03U/AYFLJcjpQp5qPPkibbRdK03/ipTczD+rG4z7ouw/fata77THVeSztooE8sjJA+6uFB/GkHFFNz7EPUtYgrFq6hq899pH0iKR0mib9L3TFM8pw/1SMDlYPiqxmu5H+vJI/3nZv4mnLsq1MLO9tJulwpAB6cyqTj5rkfIUqa3pptZ5YG/q2IB9R1U/NSKmTurlq0nOCnf0ZoBR6VmiiqHJcKcOy3U+4vlQ/VnBQ/EAsh/Hb96k+pvgu176+tk/wDyBtv2Mv8A+mpjya0G1UjbzNztG0v6PfS4GFl/Sr+/nmH94N+IpYrobXuF7e+KG4QsUyFIYr1xn6p36VFf7tbD/wAN/wDFf/qq7g7nbU0U3NuPBR3KPSjFXj/u2sP/AAn/AMV/51pavwXpdpE0syOqLjJ7yQ9TgAAHJOajpszeiqLuim8D0ph4I4aN/cBWBEKeKUj08lB9T+QzTDnQPSb/AM6p7Q+L9Kso+7gLqpJY/o5CST5kkZNFFdxSoRUrzkrfMf4ECqFUYAGAB5AdBSv2oaJPf6fLb23L3jlD4m5RhWDHf5Uw6bfLPEkqZ5HHMuQVOD02O4qsP/qA1ySKC2topDGZ3Jcg8uVXAwSOilnBP3a1PZXAh3nBGu8lsjW/eR2pJgCyQMBlgx2D5bcDqKYuDtK1KfXYrzUbZozyNluXC+GIovQkA7jz9aWdOv77Qb5rawlW95kU92qvJG3MObIRGyCuTuD069atTs41rVrueQ6hCIIlTKDuimWJHQsSTgA/jQksaiiigEztT4hNhYswhM3fN3HLnAHeK+5wCT0xt5kVUnCHZdqN5Csc7ta2nNz8j55mJABIj8jgdWI+BroLV3ZYZGjRZJEUtGrbAsoJUZAJGTtketc/8U8Ta7PbNcTZsrbZQq4hLcxxheY94/r6Y3oC2OEuHNO0ZxBDIBcTbHvJAZJOUFtl2AAGTsB86+Pabq/0O2Ii8E1w2OZdjhAOZs+vKFX96qEgWOxFjfxXayzmUvLCPrx8jA+LfJ5hzAk4znbO+L77VNO+kWImUbxESD7rYD/gCD+7UO9sGOov03t5IDieIarp8V7EMzQjlmUdcbc4+Rw49iarambgTiT6DP494JPDKOuPRwPbz9s+1fXj3hj6JJ3sO9tKcoy7hS2/LttjzB9NvKsnnJ5FWPUj1Fyuf9inRWal+F+H5L+YRx7KMGR/JF/mfIf6A1Xk5YwcntR74X4al1CTljGEBHeSHooP/M2PKrasOILYOthFcMZVj5FkbDZZQRjmOzOMZxjG3xpL4w4kjtYvoFh4UQFZZF6k/aUEeZOeZvfA9kBWxjG2OmNsY6Yx0q99p2xqxoeGOX3JHiOwnt7h0uctLnmLkk84PRgT1G3yxjyqMqzNJ1OHWoRa3hCXK7xS7ZbbqPVvVehxkeyJrejS2cpjmXB8mGeVx6qfMfwqGu6Ma1L++OUyOoooqpzH2tLlonSRNmRgy/FSCP8A570+dp1qs8dvqEX1JUCP7ZyyE/iyn4Cq9qxeAJFvbO50+Q74LxE+QJHT7rgH9+rRzg69O1JOm+/3K6or3NEyMVcEMpIYHyI2I/GvFVOV8hT72PWXPdySY2ij/OQ4H5K1IVXB2OWXLayykf0kmB8EGP4lqtDk6tHHdVXoWDRRWDW57Zk1TPanxH9Im+jxnMcJPMR0Z+h+PKMj4k099oXEwsrfCH9NJlYx6frP+75e5FUUazm+x52ur2WxfUM0w8E8Om/uApH6JMNKfbfCj3YjHwyah9N097mVIohzO5wB/En0AG5PtT9xRfR6VaiwtjmZxmZx18Wx+DN0A8h8qpFdzjoU0/HLhe4+8Oar9JMzRgdyj91FgbNyAc7D2yeUfc96QuLLew1rVTYzLciaCPAmidAgAAkYMGz0LAZA67bYp+4Y08WVnDGcAqgLZOPE27bnp4jiqGul1XSZr2eWzJe7SRGmAZxGJDzEoyEgY22b9QVse7TvtVxkfsVkTEunahg48LHK+x/SQnp8qsPs60q/toJE1Kfv5O88B5ucBQoxuQDuc9faqAh4ojTRxYW6yC4kuBJK2BggHMYQg5zlY/IbiumuF7F7e0t4pHZ5EjUOzEsS2PFudzvmhclKKKKA8uKqHXeze61TVJZL2YizjYd0ARzMpVWKIo2QZypc7kjz61cFKXaNpk1xbYivDZxqS1xIB/VhSW3GCCMZwCM70BWevcP6Do85eSSa4kU5W1V1cKRgr3hABUdDhm3HkaduzrjpdcS5iliWNl25ASwMbjA3IGSDkHYdRtVHX8ltK4ttPgmePmHeT8hlnlAOcqvSIdTyjBO3MfKmnQ+0yPSylta2CxRrIBMzuXlfBwxblAAbH2dwOgoGa+u6Y1pcSQtnwNgH1U7q3zGKZ+C+Ko1Q2V7h7Z9lZv6vPkfRfPP2T7dGftP0AXMC3cIy8a5bA3aM7/iuc/AmqizWT8LPDqKWnqY/iGvibgia2lXuQZopWAiZd926K+On3uhFT2v3K6NZrZwMPpMo5pnHUA7E+2fqr0wAT1ra7NNSeCxmmuHP0aM/owRkjH1wvqCSAB65rS4p4W/2gWvbCUT8+7oTuMADC56Hb6hx7VNsXRtsSg5U1l+yK5rFe5Y2RirKVYHBVgQQfcHcV4rM85pmVYjcEgjcEHBHwPlViaHxLDqEQs9SxzdI5zgb9Bk/Zb36Hz966oqU7GlKq4P0J/ivhWbT38XjiY4SUDY+zfqt7eflUDTjwrxqYl+j3i9/bNt4vEyD5/XX26jy9K3tY7Pu9Kzac6SQyHYFvqZ9G35l+PiHvVrXyjV0VNbqf7CBTBwOtyt1FNbxSSBWw3KpxynZgW+qNt9z1ApnXRtO0oBrx/pNx1ESjIHp4M4x7v8AIVG6n2lXLjlt1S3ToOUBmx5bkco+QpZLkmNKNNqU3nyQw8Wdnj3V080UkcaOAW5s5DAYbAAxggA9epNRh7P7SL/iNRjU+mY0/wCdzW1o12+r6ZPA7E3MJ5lJO79WQn4+JPwqscfKpbXNjStKkrSUb3yWCeGdHHXUT/iR/wDRVjaTHb6fBDD3qquPAZHVS+TknyBO/l61Quj2hnuIYuvPIqn4Ejm/LJpu7XrwNdxwj6sUQ293OT/lVfxopYvYvRrRjBzUUuxcaSBhkEEe29fG/vEhjaSRgqICWJ8gKo7gLT7i4uFWGWSJF8UjoxAA9MdGJO2D8fKnfWOO7R55LSePnt/qNLnI5h18IGeUHbmBzkfOrKV0dUNSpQu8Fb8Ta299cNM2QDsi/qqOg+Pmfcmo62t2kdURSzMcKo3JJpt4m4FkhlQ2gaeGU4jI35SdwGI25fMP09d9zNxxQaBDzPyzXzjYZ2UH/lX1PVqztnJ53RnKbc+O56VYtAtsnle+mXbzCj/RFz7Fj+S92f6W99fd5KS6xnvpSftMSeUH4tvj0Wl2+vZbqUySEySyEfMnZVUeQ8gB6/jdPDOnRaRYlp2CYHeTuegOOnuBsox1+dWWWb0V1ppL4YkF2s6vbyCPS5JZY5LnB5okEnLhhyLIuQxDMPs7+H0pRNlr+g/0TG8th1UZmGPdSO8j/d2HnXi+4Av9WvLm+S5hUEh7WWNyysMkIqsp5oiqqMnHU1vWXaJqOjusOs27yIThZ1wDjfoVHJL06ZDVoesSPBmqadr8/wCl07uruDExdRhco4xl05STn7Dj164q3FqM0ZYJALmGMKZ0Vi/JyOy9V59s7Z8/WpSgCiiigCvE0YZWVgCrAggjIIIwQQeor3RQFM67wjql3dS2lv3Vjp6EcrQqIg6kA7hDzSkdCCQuRU3pXCekaAgluJIzKN+9nILZ3/ooxnl6/ZBPuaceLNOnuLZ47Sc28xxyyAZxvuD5jIzuNxtXO3HXD8mjXkbTSJfNJGWBmBY8xBQ86FyThjzLk4OPY0Bb2gdrFnfXq2kayAOCEkcAB2G/Ly9RkZwTjcYx0pR4+4Razm5oVJhlbCAfZZjtH+PT8PKpTsw4Qi0mA6hqLJHK48PeEAQq3/8ARh1A6Db1pw0TjvTdSk7mGZZH6qjo683LvlO8UZIxnbfbNRJXMK9BVY2Ym9okgtLW10+P7K88mPMjOM/FuZvkKS9I1ea0fngkKN546NjoGU7MPjTl2n6BdNcvcchkhIUKU8RQKoBDAbjfmOenwpArKV7nkahyjUxi3BYcPFdlqIEeowrG+MCdP5gcyfPI33rU1Ts6k5e8spUuYzuBkBvxzyt+I+FI9bmmarNbNzQSvGfPlOx+8OjfMU3LuR14z/MX17nwurV4m5ZUeNvR1Kn8+tfLFPdp2jGReS+torhPUKAf7r5Un4YrZXTNHvv6CZrWQ/ZbIGT0GH8J+CtTbfgdCMvgl+4o8MaDJfzCKPYdXcjIRfU+/oPP8addU4si0oLa2CI3I36V2JIJ25hkdWPm3QdMeQmf+zc+nWEkVkO9uJD45NkON91BPULsBnqc1U2oabNASJopI/vqQPxOx+INTmJs4yoR8Ky+WWBNZWeuAyQEW95jLo3Rz556c/3139R5UgarpU1rIY50KMOmehHqp6MPcVqxSlSGUlWByrKcEH1BHSnvTeN4riPuNUjEieUoHiXyywXfP7S7+1RdPkz3QrfFiXsxc4O1o2V1HL9g+CQfsMRn8DhvlUn2laKLe67yPHdTjvFx0B25wPiSG/erZ4g4AdV76yb6TAwyACC4HtjZx8N/Y1IaEn+1dNktW/4i23izsTgHkBz80PwFSl2LKlLa6UvmiK7KbHvL4OekSM/zOEX+LH5VGagkmpahIIhzNLKwX0CqeUMfQBQCaauz60eGwvZ0UmV/0UYA35lBUD28b+f6tbdrarosASNe+1C4GAFHNj8OiKT7cxHp0lLBpGjenFPjlmpxLqUek2/0G0P6ZxmaUbEZG5z+sfIfZHyyncOcNzXz8sK4UfWkOyr8fU/sjf4U1WPBAQNdatN3ak8zJzeJid/Ew8z+qmT71qcQcdkp9HsF+jwKMBgOVz64x9TPr9Y+oqGvMrUiuamEuEPnDlzbWrLp0UzPKqs2TuFOxI9AdyQg6AfjTeuJKLiYTsXlDsrM3U4OAfgRjA9K+3CtyY722YZyJVzjqQx5W/InNWhqHAYudSe4lx3BCNy/ruAFIPovhBPrzVOZItZ6iC2q1n7EP2W8IkkXk67f1Kn/APYf/T+PpXjtD7TLa3uJLCeyNzFyr3hZuXc74VWTxY2IcMN+nSpHtG7RG02SO0s4RNcuoIUhiEB2QBU3Zjg+EEbD3pLXjO11hhaa1bC3m+ok6AoY2P2SHy0e/kSR6+tXSselRpKlHahWsuM10yfvNKedYWOZLW5AK/EFWOcjGDs23U1d/B3F9prsDoYxzADvoJF5wObODkjlcHB9D6gUhDTb3RZEgubVNU09mCRkxrIyFjhQA+eTy8J8JyMEVcOj6Nb2oYW8EcIc8zCNAmT035dqk1JBFAAAAAAwAPKvVFFAFFFFAFFFFAFKeocA20+opfyAs6KByHdSy/Ucg+ajy9QD5U2Vg0BQN1bTcTavNE8jR2lqxBAIyArFcqDtzuQTzEbD4YMjxNwMYtW01NPtTDEnKzTKSQe7cM/Oc7EKOp+tz+eKmOJextbi4kmtrp7YTZ76MLkHmOXAwy+EnfBzvUfx9xe9jDFpFhJJPc8qxPL9ZxnZUHKP6QjAz9kep3oB/sOOLO4vZLGOTMyD08LEfXVG82XzH4ZwcanGOgWJXvbiEqD9aaIEFemC/Jk436kEDG+KrO7t04YsgiYfVbpSOZfF3KHYhPngD9Zt+i1LcG9o91bTR2GsRSB25VikKeLx7KJAPrg5A5l3z1B3NCk4KSsz7P2dRzrzWN5HKPINg/5k/wCmoS94Dv4v6guPWNlb8shvyp64l7OI5SZrMiCXryg4Qnzxy7ofht7Uk3eranpzckksyeQ58SK33SwIPyOazaXc8utRhF+KLXqheu9Plh/pYpE+8jKPxIxUnwPZC4vrdDuA/Ow9kBb+IH41OW3aheL9dYZB7oQfxVv9KZeDeNRe3Qia2jjcqxDqcnbG31Qd9/OoSVzOlTpOatL90LHG3FFwmoymCZ4xHiMBTseUAtlT4T4ifLyr3Ydp9yoxPHFOvuCp+eMqf7tSescVaes8qTacrursrNyxksQSM74O/v61qDinSD9bTiPgkX/WKnvyaSbU21UM/wDabSbn/iLExE9WjVfxyhDH8K+Z0jRZv6O8khJ8nOAPb9In+tZ/7WaWOmmD5pF/M1O6FrxucfQ9LQL+uxRFHwITf5ZqcFo7Zuzaf0McOcJyW7c9jqCMhO6FBIh+8Fk2PuMGnGLRY++W4Kqs4UqzJtzA9Q36wyARnfYVp3/EcVmg+lvGsh6RxZY79AoxzNv54HUVuRasAsXeqYnmbljjYgsdidwuwIG53OPWrq3B2QjBYX/DegtljBCAKCxYgDGSxJY/Ekk59609QiCBmRoYpW27x1B6bDOCpOPTNa0PECyXU9qv9JEisMnZuYZI9sZTP3qRLlNK1J2WQGzuuYhiQFywOGyd0bcEb4NQ2J1ElZH01TRLOR+e+1UyMPJWQY9lUc3L8hWo0+hwbLHLcHOOjnJ/eKg/Ktabsvuw4EbQuh+3krge64J/DNOmicKWmlRmeZ1LoMtNJgBfuA7L+Z96rm/BzQpzlL4EvnkluF4l7vnFmtpn6qYXmx6sFHhPtkn19KXOMe1mz06XueV55AfGIyMJ7Fj1b9kfPFQcnaO+q3f0GwimNu6lJLhPDInMOUSrnZFU7+Lcjpg1VtzFJo8t7Z3NtHLLNH3aSOCeUMTiSInrzZ9jlRvsRVz0Ixsh17Qea6a317TMsqACUY8UbRnYuvpg8rb9AD0Oah+0HjCw1ezSQxNFqCFQcLsy/ay/2k3yAdwfia2uznjI6C0lnqFvJGjsHLYJZOYBclejoQOq++xq4bbgzTZHW5S0gLHDq3Jgb+INynbPnuM0LGzwH3p06z7/AD3ncpzc3X6oxzZ3zjGanhQKzQBRRRQBRRRQBRRRQBRRRQBSgvBlpY3FxqMEDyTsrERqQfEcl+6B2DOepJ9cYyct9YNAcvaZbprl7cnULk21y+0KsuF5weVY25vqhRty7EknfIwbXLyaPpIn1N47m6ty30ckcxVnykaq7AM225J3xn0qc4t7O7PUpUmmQrIjKWZDjvFXqknqD0z1HrS1xnoNxqmq2trJC6WFuO9ZyPDKRy5UY2z0TBwcFz0oBP7GOJGhfUrm5kcokRndSdi7OSSF6czE4+dWrwrxCupaeLm7hWCNsgiVlKELtzAtjwk5xn08xvVEWmny3+rXdlEeWO4u3M2B0SKV3z7AeXlnlpp7eEaGSwtgrJYpGOUJtkq3KwGduYRhcZ/WNA1cetR7OLO5HeWkhjz05CJIz8s5/A1EaDwReWF5DKAksavhijYPKwKklWA6ZzgE9K+PZJoJhuXuLC4WXTZVIKM/6RHAUgSJy4Dqdsg7qQat8Co2o55aWm5KVslK8c8LXL38phheRZMOCo2GQAwLdBuD1PnWdN7NZyOe6kjt4/PxBm+f2R+Jq6cVBcS6rZQKv06SBQSeUS8pzjAJVTknGRkgedRsRk9FBycmIAudG0/eNTeSjodnGfXJxGPiATUTrPaDd3HhjIgQ7BYt2PkBzYz/AHQP52dYaXpt3H3kMVrMhOOZFRhkeW3Q+1fLu9KtLhY/+6Q3BI5EJRXy2y8oO+T0FQ4sh6epwmkvQT9C0aPS4/p2oZMzf0UWctzEbdT4nO/3RW1wT9JvtQa8uUZVjQiMFSFXm2ATmG+AGyfUinLiXiK105Vku35AxKoeRmJOMkDlUnpWjxFx1b2cdpJhpY7pgsbx8vKObGCxJG2D+RqdtjSOntbOF7i7ovCN79PN7I0cWZCxUksxViQUIGw8O2c9QNqb24PtGna4eENIxBPNuuR58p8OffFJfatxndWtxb2VkyRSzgEzScuFy3KoBcFVzg5JB8sY61K9mt1qDCZNRnt5uUgRmN0Z/ct3YA5emCRzZzmpsjSFCEUPipitDX9GivbeSCcc0ci4Pt5gj0IOCPhUjQak2OYrabUdJnl0iKVImnlXEpHJnnHKrK5+qrDHTJBBAwc1cHGfAjalYRxzujXsKeCYDlDPjcMNzyNgZ9Dvjyr32n8ADVo4zGyx3EbDlkbOOQnxKeUZ/aHuPLJNNukWjwwxRyyGZ0QK0hHKXIGMkDpQCjwJwvL9Ct01VIppYW5oeYc7RAfVDN0JHtt064p5C4r1RQBRRRQBRRRQBRRRQBRRRQBRRRQBRRRQBWOWs0UAuaFwba2VxcXECFXn+vli2NyzcuenMTkjPkOlUxrdrf6c93bXNpLfW05PdMxkkVd27t4yATG4DbjYnA+NdFVgigK17CuG57Kzka4Vo2mcOqNsQoUAFh9knfb0Aqy6wBWaAK537YQYdZWa8gae0KKETmaNWAQhlV16MHy2PhnY10RVJcbpq9rezMIW1CzmzyROnfIoY55e7XdGQ7Bsbjz9AJnsUtrLluZLGac8zDvIJeUd1kkx4xkttlefO/L5VV3aNNNcajfXsRPJbTpEGB+qVyqEevijY/MVZXYzwtcadHd3VzEY2kUckI6gJzN0GSMkgBeu3vSVovZZd3tncXUzywzFpGW2aJgZCo5gTzMCMsWA8J9c74oB17Z3W+0SC7TGA8U3ykVkI9t3H4VU2rXssFiLC4BIDR3Vq46csitzAHbwnnz7MrCrY4b0i6uOHZ7KW3kjnQOkSSLyl8ESx8vNjzJXPtXq67OJb/R7OGdRBe26lVLEMOUOw5WKE5BQKfYj40Adp+k2V9YWt7dTm3YRpyuid7zd4obk5ARnfODkY3ztVWafAllf2TabefSZGdc8sTRcvMwXkIYnmDKTn0xXRGi8MKNOhsbxY51SMI2x5Ty/VIzuCBjf1rHD3ANhYP3ltbqr+TMWcrnY8pcnl29KAZqKKKAKKKKAKKKKAKKKKAKKKKAKKKKAKKKKAKKKKAKKKKAKKKKAKKKKAKKKKAK8HrWKKAP50f8Az+FYooD0aBRRQAvWvdFFAFFFFAFFFFAFFFFAFFFFAFFFFAFFFFAf/9k="/>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endParaRPr lang="fr-FR" altLang="en-US" sz="2400">
              <a:solidFill>
                <a:schemeClr val="tx1"/>
              </a:solidFill>
            </a:endParaRPr>
          </a:p>
        </p:txBody>
      </p:sp>
      <p:sp>
        <p:nvSpPr>
          <p:cNvPr id="3" name="Content Placeholder 2"/>
          <p:cNvSpPr>
            <a:spLocks noGrp="1"/>
          </p:cNvSpPr>
          <p:nvPr>
            <p:ph idx="1"/>
          </p:nvPr>
        </p:nvSpPr>
        <p:spPr>
          <a:xfrm>
            <a:off x="481013" y="1066800"/>
            <a:ext cx="8129587" cy="3505200"/>
          </a:xfrm>
        </p:spPr>
        <p:txBody>
          <a:bodyPr/>
          <a:lstStyle/>
          <a:p>
            <a:pPr marL="0" indent="0">
              <a:buFontTx/>
              <a:buNone/>
              <a:defRPr/>
            </a:pPr>
            <a:r>
              <a:rPr lang="en-US" sz="2000" dirty="0" smtClean="0">
                <a:solidFill>
                  <a:schemeClr val="tx1"/>
                </a:solidFill>
              </a:rPr>
              <a:t>Legislation exists </a:t>
            </a:r>
            <a:r>
              <a:rPr lang="en-US" sz="2000" dirty="0">
                <a:solidFill>
                  <a:schemeClr val="tx1"/>
                </a:solidFill>
              </a:rPr>
              <a:t>to support the role of pharmacists in natural disasters, including:</a:t>
            </a:r>
          </a:p>
          <a:p>
            <a:pPr>
              <a:defRPr/>
            </a:pPr>
            <a:r>
              <a:rPr lang="en-US" sz="2000" dirty="0">
                <a:solidFill>
                  <a:schemeClr val="tx1"/>
                </a:solidFill>
                <a:cs typeface="Times" panose="02020603050405020304" pitchFamily="18" charset="0"/>
              </a:rPr>
              <a:t>Dispensing emergency supplies, making therapeutic substitutions, and initiating </a:t>
            </a:r>
            <a:r>
              <a:rPr lang="en-US" sz="2000" dirty="0" smtClean="0">
                <a:solidFill>
                  <a:schemeClr val="tx1"/>
                </a:solidFill>
                <a:cs typeface="Times" panose="02020603050405020304" pitchFamily="18" charset="0"/>
              </a:rPr>
              <a:t>prescriptions</a:t>
            </a:r>
            <a:endParaRPr lang="en-US" sz="2000" dirty="0">
              <a:solidFill>
                <a:schemeClr val="tx1"/>
              </a:solidFill>
              <a:cs typeface="Times" panose="02020603050405020304" pitchFamily="18" charset="0"/>
            </a:endParaRPr>
          </a:p>
          <a:p>
            <a:pPr>
              <a:defRPr/>
            </a:pPr>
            <a:r>
              <a:rPr lang="en-US" sz="2000" dirty="0">
                <a:solidFill>
                  <a:schemeClr val="tx1"/>
                </a:solidFill>
                <a:cs typeface="Times" panose="02020603050405020304" pitchFamily="18" charset="0"/>
              </a:rPr>
              <a:t>Administering vaccinations and other drugs by </a:t>
            </a:r>
            <a:r>
              <a:rPr lang="en-US" sz="2000" dirty="0" smtClean="0">
                <a:solidFill>
                  <a:schemeClr val="tx1"/>
                </a:solidFill>
                <a:cs typeface="Times" panose="02020603050405020304" pitchFamily="18" charset="0"/>
              </a:rPr>
              <a:t>injection</a:t>
            </a:r>
            <a:endParaRPr lang="en-US" sz="2000" dirty="0">
              <a:solidFill>
                <a:schemeClr val="tx1"/>
              </a:solidFill>
              <a:cs typeface="Times" panose="02020603050405020304" pitchFamily="18" charset="0"/>
            </a:endParaRPr>
          </a:p>
          <a:p>
            <a:pPr>
              <a:defRPr/>
            </a:pPr>
            <a:r>
              <a:rPr lang="en-US" sz="2000" dirty="0">
                <a:solidFill>
                  <a:schemeClr val="tx1"/>
                </a:solidFill>
                <a:cs typeface="Times" panose="02020603050405020304" pitchFamily="18" charset="0"/>
              </a:rPr>
              <a:t>Monitoring over-the-counter drug sales to prevent </a:t>
            </a:r>
            <a:r>
              <a:rPr lang="en-US" sz="2000" dirty="0" smtClean="0">
                <a:solidFill>
                  <a:schemeClr val="tx1"/>
                </a:solidFill>
                <a:cs typeface="Times" panose="02020603050405020304" pitchFamily="18" charset="0"/>
              </a:rPr>
              <a:t>outbreaks</a:t>
            </a:r>
            <a:endParaRPr lang="en-US" sz="2000" dirty="0">
              <a:solidFill>
                <a:schemeClr val="tx1"/>
              </a:solidFill>
              <a:cs typeface="Times" panose="02020603050405020304" pitchFamily="18" charset="0"/>
            </a:endParaRPr>
          </a:p>
          <a:p>
            <a:pPr>
              <a:defRPr/>
            </a:pPr>
            <a:r>
              <a:rPr lang="en-US" sz="2000" dirty="0">
                <a:solidFill>
                  <a:schemeClr val="tx1"/>
                </a:solidFill>
                <a:cs typeface="Times" panose="02020603050405020304" pitchFamily="18" charset="0"/>
              </a:rPr>
              <a:t>Having protocols on narcotic drug control and </a:t>
            </a:r>
            <a:r>
              <a:rPr lang="en-US" sz="2000" dirty="0" smtClean="0">
                <a:solidFill>
                  <a:schemeClr val="tx1"/>
                </a:solidFill>
                <a:cs typeface="Times" panose="02020603050405020304" pitchFamily="18" charset="0"/>
              </a:rPr>
              <a:t>disposal</a:t>
            </a:r>
            <a:endParaRPr lang="en-US" sz="2000" dirty="0">
              <a:solidFill>
                <a:schemeClr val="tx1"/>
              </a:solidFill>
              <a:cs typeface="Times" panose="02020603050405020304" pitchFamily="18" charset="0"/>
            </a:endParaRPr>
          </a:p>
          <a:p>
            <a:pPr>
              <a:defRPr/>
            </a:pPr>
            <a:r>
              <a:rPr lang="en-US" sz="2000" dirty="0">
                <a:solidFill>
                  <a:schemeClr val="tx1"/>
                </a:solidFill>
                <a:cs typeface="Times" panose="02020603050405020304" pitchFamily="18" charset="0"/>
              </a:rPr>
              <a:t>Managing human resources to allow licensure and registration mobility for pharmacists and pharmacies, recognizing relocated patients, and delegating to pharmacy </a:t>
            </a:r>
            <a:r>
              <a:rPr lang="en-US" sz="2000" dirty="0" smtClean="0">
                <a:solidFill>
                  <a:schemeClr val="tx1"/>
                </a:solidFill>
                <a:cs typeface="Times" panose="02020603050405020304" pitchFamily="18" charset="0"/>
              </a:rPr>
              <a:t>technicians</a:t>
            </a:r>
            <a:endParaRPr lang="en-CA" sz="2000" dirty="0">
              <a:solidFill>
                <a:schemeClr val="tx1"/>
              </a:solidFill>
              <a:cs typeface="Times" panose="02020603050405020304" pitchFamily="18" charset="0"/>
            </a:endParaRPr>
          </a:p>
        </p:txBody>
      </p:sp>
      <p:sp>
        <p:nvSpPr>
          <p:cNvPr id="52230" name="TextBox 5"/>
          <p:cNvSpPr txBox="1">
            <a:spLocks noChangeArrowheads="1"/>
          </p:cNvSpPr>
          <p:nvPr/>
        </p:nvSpPr>
        <p:spPr bwMode="auto">
          <a:xfrm>
            <a:off x="4267200" y="4956175"/>
            <a:ext cx="3505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fr-FR" altLang="en-US" sz="1600" i="1" dirty="0">
                <a:solidFill>
                  <a:schemeClr val="tx1"/>
                </a:solidFill>
              </a:rPr>
              <a:t>Pakistan, </a:t>
            </a:r>
            <a:r>
              <a:rPr lang="fr-FR" altLang="en-US" sz="1600" i="1" dirty="0" err="1">
                <a:solidFill>
                  <a:schemeClr val="tx1"/>
                </a:solidFill>
              </a:rPr>
              <a:t>Kashmir</a:t>
            </a:r>
            <a:r>
              <a:rPr lang="fr-FR" altLang="en-US" sz="1600" i="1" dirty="0">
                <a:solidFill>
                  <a:schemeClr val="tx1"/>
                </a:solidFill>
              </a:rPr>
              <a:t> </a:t>
            </a:r>
            <a:r>
              <a:rPr lang="fr-FR" altLang="en-US" sz="1600" i="1" dirty="0" err="1">
                <a:solidFill>
                  <a:schemeClr val="tx1"/>
                </a:solidFill>
              </a:rPr>
              <a:t>earthquake</a:t>
            </a:r>
            <a:r>
              <a:rPr lang="fr-FR" altLang="en-US" sz="1600" i="1" dirty="0">
                <a:solidFill>
                  <a:schemeClr val="tx1"/>
                </a:solidFill>
              </a:rPr>
              <a:t>, 2005</a:t>
            </a:r>
          </a:p>
        </p:txBody>
      </p:sp>
      <p:pic>
        <p:nvPicPr>
          <p:cNvPr id="52231" name="Picture 6" descr="Recovery from disasters such as the Pakistan earthquake of October 2005 is aided by a structured approach to wast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940300"/>
            <a:ext cx="3352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
        <p:nvSpPr>
          <p:cNvPr id="9" name="Title 1"/>
          <p:cNvSpPr txBox="1">
            <a:spLocks/>
          </p:cNvSpPr>
          <p:nvPr/>
        </p:nvSpPr>
        <p:spPr bwMode="auto">
          <a:xfrm>
            <a:off x="681037" y="4572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accent6"/>
                </a:solidFill>
                <a:latin typeface="+mj-lt"/>
                <a:ea typeface="+mj-ea"/>
                <a:cs typeface="+mj-cs"/>
              </a:defRPr>
            </a:lvl1pPr>
            <a:lvl2pPr algn="l" rtl="0" eaLnBrk="0" fontAlgn="base" hangingPunct="0">
              <a:spcBef>
                <a:spcPct val="0"/>
              </a:spcBef>
              <a:spcAft>
                <a:spcPct val="0"/>
              </a:spcAft>
              <a:defRPr sz="2800" b="1">
                <a:solidFill>
                  <a:srgbClr val="262727"/>
                </a:solidFill>
                <a:latin typeface="Arial" charset="0"/>
                <a:ea typeface="ヒラギノ角ゴ Pro W3" pitchFamily="1" charset="-128"/>
              </a:defRPr>
            </a:lvl2pPr>
            <a:lvl3pPr algn="l" rtl="0" eaLnBrk="0" fontAlgn="base" hangingPunct="0">
              <a:spcBef>
                <a:spcPct val="0"/>
              </a:spcBef>
              <a:spcAft>
                <a:spcPct val="0"/>
              </a:spcAft>
              <a:defRPr sz="2800" b="1">
                <a:solidFill>
                  <a:srgbClr val="262727"/>
                </a:solidFill>
                <a:latin typeface="Arial" charset="0"/>
                <a:ea typeface="ヒラギノ角ゴ Pro W3" pitchFamily="1" charset="-128"/>
              </a:defRPr>
            </a:lvl3pPr>
            <a:lvl4pPr algn="l" rtl="0" eaLnBrk="0" fontAlgn="base" hangingPunct="0">
              <a:spcBef>
                <a:spcPct val="0"/>
              </a:spcBef>
              <a:spcAft>
                <a:spcPct val="0"/>
              </a:spcAft>
              <a:defRPr sz="2800" b="1">
                <a:solidFill>
                  <a:srgbClr val="262727"/>
                </a:solidFill>
                <a:latin typeface="Arial" charset="0"/>
                <a:ea typeface="ヒラギノ角ゴ Pro W3" pitchFamily="1" charset="-128"/>
              </a:defRPr>
            </a:lvl4pPr>
            <a:lvl5pPr algn="l" rtl="0" eaLnBrk="0" fontAlgn="base" hangingPunct="0">
              <a:spcBef>
                <a:spcPct val="0"/>
              </a:spcBef>
              <a:spcAft>
                <a:spcPct val="0"/>
              </a:spcAft>
              <a:defRPr sz="2800" b="1">
                <a:solidFill>
                  <a:srgbClr val="262727"/>
                </a:solidFill>
                <a:latin typeface="Arial" charset="0"/>
                <a:ea typeface="ヒラギノ角ゴ Pro W3" pitchFamily="1" charset="-128"/>
              </a:defRPr>
            </a:lvl5pPr>
            <a:lvl6pPr marL="457200" algn="l" rtl="0" fontAlgn="base">
              <a:spcBef>
                <a:spcPct val="0"/>
              </a:spcBef>
              <a:spcAft>
                <a:spcPct val="0"/>
              </a:spcAft>
              <a:defRPr sz="2800" b="1">
                <a:solidFill>
                  <a:srgbClr val="262727"/>
                </a:solidFill>
                <a:latin typeface="Arial" charset="0"/>
                <a:ea typeface="ヒラギノ角ゴ Pro W3" pitchFamily="1" charset="-128"/>
              </a:defRPr>
            </a:lvl6pPr>
            <a:lvl7pPr marL="914400" algn="l" rtl="0" fontAlgn="base">
              <a:spcBef>
                <a:spcPct val="0"/>
              </a:spcBef>
              <a:spcAft>
                <a:spcPct val="0"/>
              </a:spcAft>
              <a:defRPr sz="2800" b="1">
                <a:solidFill>
                  <a:srgbClr val="262727"/>
                </a:solidFill>
                <a:latin typeface="Arial" charset="0"/>
                <a:ea typeface="ヒラギノ角ゴ Pro W3" pitchFamily="1" charset="-128"/>
              </a:defRPr>
            </a:lvl7pPr>
            <a:lvl8pPr marL="1371600" algn="l" rtl="0" fontAlgn="base">
              <a:spcBef>
                <a:spcPct val="0"/>
              </a:spcBef>
              <a:spcAft>
                <a:spcPct val="0"/>
              </a:spcAft>
              <a:defRPr sz="2800" b="1">
                <a:solidFill>
                  <a:srgbClr val="262727"/>
                </a:solidFill>
                <a:latin typeface="Arial" charset="0"/>
                <a:ea typeface="ヒラギノ角ゴ Pro W3" pitchFamily="1" charset="-128"/>
              </a:defRPr>
            </a:lvl8pPr>
            <a:lvl9pPr marL="1828800" algn="l" rtl="0" fontAlgn="base">
              <a:spcBef>
                <a:spcPct val="0"/>
              </a:spcBef>
              <a:spcAft>
                <a:spcPct val="0"/>
              </a:spcAft>
              <a:defRPr sz="2800" b="1">
                <a:solidFill>
                  <a:srgbClr val="262727"/>
                </a:solidFill>
                <a:latin typeface="Arial" charset="0"/>
                <a:ea typeface="ヒラギノ角ゴ Pro W3" pitchFamily="1" charset="-128"/>
              </a:defRPr>
            </a:lvl9pPr>
          </a:lstStyle>
          <a:p>
            <a:pPr algn="ctr">
              <a:defRPr/>
            </a:pPr>
            <a:r>
              <a:rPr lang="en-US" kern="0" dirty="0" smtClean="0"/>
              <a:t>CONCLUSION</a:t>
            </a:r>
            <a:endParaRPr lang="fr-FR" kern="0" dirty="0"/>
          </a:p>
        </p:txBody>
      </p:sp>
    </p:spTree>
    <p:extLst>
      <p:ext uri="{BB962C8B-B14F-4D97-AF65-F5344CB8AC3E}">
        <p14:creationId xmlns:p14="http://schemas.microsoft.com/office/powerpoint/2010/main" val="958585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709612" y="1143000"/>
            <a:ext cx="7772400" cy="3352800"/>
          </a:xfrm>
        </p:spPr>
        <p:txBody>
          <a:bodyPr/>
          <a:lstStyle/>
          <a:p>
            <a:r>
              <a:rPr lang="en-US" altLang="fr-FR" sz="2000" dirty="0">
                <a:solidFill>
                  <a:schemeClr val="tx1"/>
                </a:solidFill>
              </a:rPr>
              <a:t>Pharmacy teams hold a unique and crucial position in natural disaster relief. </a:t>
            </a:r>
          </a:p>
          <a:p>
            <a:r>
              <a:rPr lang="en-US" altLang="fr-FR" sz="2000" dirty="0">
                <a:solidFill>
                  <a:schemeClr val="tx1"/>
                </a:solidFill>
              </a:rPr>
              <a:t>6 main themes (</a:t>
            </a:r>
            <a:r>
              <a:rPr lang="en-US" sz="2000" dirty="0">
                <a:solidFill>
                  <a:schemeClr val="tx1"/>
                </a:solidFill>
              </a:rPr>
              <a:t>Medicines, Planning, Communication, Human Resources, Transportation and </a:t>
            </a:r>
            <a:r>
              <a:rPr lang="en-US" sz="2000" dirty="0" smtClean="0">
                <a:solidFill>
                  <a:schemeClr val="tx1"/>
                </a:solidFill>
              </a:rPr>
              <a:t>Law)</a:t>
            </a:r>
            <a:r>
              <a:rPr lang="en-US" altLang="fr-FR" sz="2000" dirty="0" smtClean="0">
                <a:solidFill>
                  <a:schemeClr val="tx1"/>
                </a:solidFill>
              </a:rPr>
              <a:t> emerged from the semi-structured interviews highlighting key challenges to pharmacists’ involvement in responses to natural disasters</a:t>
            </a:r>
          </a:p>
          <a:p>
            <a:r>
              <a:rPr lang="en-US" altLang="fr-FR" sz="2000" dirty="0" smtClean="0">
                <a:solidFill>
                  <a:schemeClr val="tx1"/>
                </a:solidFill>
              </a:rPr>
              <a:t>Next Step: Draft recommendations for pharmacy organizations responding to future natural disasters</a:t>
            </a:r>
          </a:p>
          <a:p>
            <a:endParaRPr lang="en-CA" altLang="fr-FR" sz="2000" dirty="0">
              <a:solidFill>
                <a:schemeClr val="tx1"/>
              </a:solidFill>
            </a:endParaRPr>
          </a:p>
        </p:txBody>
      </p:sp>
      <p:sp>
        <p:nvSpPr>
          <p:cNvPr id="22532"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fld id="{4F86BB56-2EB2-407B-8AD4-9B42FD22D24A}" type="slidenum">
              <a:rPr lang="en-US" altLang="fr-FR" sz="900">
                <a:solidFill>
                  <a:srgbClr val="8C8E8E"/>
                </a:solidFill>
              </a:rPr>
              <a:pPr>
                <a:spcBef>
                  <a:spcPct val="0"/>
                </a:spcBef>
                <a:buFontTx/>
                <a:buNone/>
              </a:pPr>
              <a:t>64</a:t>
            </a:fld>
            <a:endParaRPr lang="en-US" altLang="fr-FR" sz="1400">
              <a:solidFill>
                <a:schemeClr val="tx1"/>
              </a:solidFill>
            </a:endParaRPr>
          </a:p>
        </p:txBody>
      </p:sp>
      <p:sp>
        <p:nvSpPr>
          <p:cNvPr id="22533" name="AutoShape 6" descr="data:image/jpeg;base64,/9j/4AAQSkZJRgABAQAAAQABAAD/2wCEAAkGBxQQEhQUEhQVFRUXGB4YFxgXFxoYHxofGBoYGBccGB0YHCggGB4lHRkaITEhJSkrLjAuFyEzODMsNygtLisBCgoKDg0OGhAQGywkICQsLCwvNCwsLC0uLCwsLCwsLCwsLCwsLCwsLCw0LCwsLCwsLCwsLCwsLCwsLCwsLCwsLP/AABEIANEA8QMBIgACEQEDEQH/xAAcAAACAgMBAQAAAAAAAAAAAAAABgUHAQQIAgP/xABKEAACAQMCAwYCBgYHBQcFAAABAgMABBEFIQYSMQcTIkFRYXGBFDJCcpGhI1JigrHRM0NUkpOiwRUXNLLSFiRTo8LT8AhEY7PD/8QAGgEBAAMBAQEAAAAAAAAAAAAAAAECAwQFBv/EADARAAIBAwMCBAQFBQAAAAAAAAABAgMRIQQSMRNBIlFhoTJxgbEUM1KR8AVCwdHx/9oADAMBAAIRAxEAPwC8aKKKAKKKKAKKKKAKKKKAKKxULr/FFtZD9NKA2MhF8TH4KN8e5wKESkoq7JomvJcDc7UicOdoX028WARckbK3KWOWJUZ3A2GwbzNVtxfeXDXM8c8sj8kjAAscAZ8PhG3THlVXJWOSprIxjujku6+4ps4dpLiJT6cwJ/Ab1oW3HthI3IJwD5FgyA/AsAKoQVmqdRnG/wCozvwjpSe/Aj7yNTMPIRFCT8CzBfzpVue0u3ibklguom9HjUH5ePp71UGmapNatzQSvGf2Tsfip8LfMU62XH8VwvdalAsif+Ii9Pcr1HxU59qtvubR1u/h2fsOVt2kWD4zIyfejYfmARU1p/EdrP8A0VxEx9Awz+B3qr9X4DWVO/02QTxH+r5ssPUKfM/stg0iSRFSVYEMDghhgg+hB3FQ5NFZaurT+JI6fDVmuctL4iurUjuZ3UD7OeZfhytkD5U8aJ2rMMLdxZH68X+qMf4H5VZTTNqevpy5wWtRUZo2uQXa80EquPMA7j7yncfOpLNWO1STV0ZooooSFFFFAFFFFAFFFFAFFFFAFFFFAFFFFAFFFYJoDNa1/fJApeRgqjqSfXYAepJ2AG5NR3E3EUNhEXlO5+og+s59B/qfKkbhq9k1CaS/vSFt7bJjT7AbGS37RUeZ8yMY6VFzCdZRe1cjXxpxStjb82P0sgxEjeu2Sw8guRn5Dzqirm4aR2eRizscsx6k/wDz8KkOJtbe+uHlfIB2Rf1Vz4R8fM+5qR0Hga7u8Nyd0n68uV2/ZXqfyHvWTblweXXqTrztHhETw/f/AEe5hmzgJICfh0b8iaY+1DTSuoMygnvkVwACdwOQ4A+6PxqQfRNJsNrqc3MvQomfw5UO37zUza1xayafFeWkakMeTEg+oPEu/Kd/EoGM+dWSxZl6dG1Nxm/XBWVhwfezfVtpAPVx3f8Az4NTdt2X3jfXaGMe7FiPkFx+dRt9x5fy5zOUB8o1VPzwW/OoO51KaU5kmlf70jN/E1XwmF6C7NjwOzHlGZL2FR93/UuK8jgG189Th/8AL/8Adqv8UYpdeQ6tL9HuWho3CyWsnPbatGp8wAjBvZh3uCPz9KZOJuEYdQjD5UTcvhmTo3xGTzL88gdDVP8ADWim9uI4V2BOXP6qD6x/0HuRVsce6yunWYhhwruO7iA+yoGGYfAfmRV4tWOyjKLptuNkIdp2eXE4LQS28iBmXm53G6NysPqeoPx619/91t7+tb/4jf8At1MdjWqf01sT6Sp/yv8A+k/vGrRoopq4o6alUgpf5KdtezbUImDxywo46Msrgj8I6sXhpb1F5L3uWIG0kbNk/eUoAPiD8qncVnFWUbHVToRpvwtmc1mvFegak6EzNFFFCQooooAooooAooooAooooAooooAqH4l16OxhMsh9kUdXbGwH8/KpG6uFiVnchVUFiT5AbkmqB4u4hfUbgvvyDwxJ6DPXHmzfyHlVZOxzamv0445Zq6zqs1/PzyeJ2IVFHQZPhVQff8as3VOGJ/olvYW2FQjmuJT02IOMdWLOScei4OK0OA+AWRo7m6yrqeaOLbYjoZPfzwOnn6VCcccbzTySQxN3cKsyHkJzJynBJYbhT6Dy65qqwsnDFdODnV5ZIy3Om6RtEPpd0PtNghD8fqp57LlvI0ra7xfd3eQ8hRP1I8ovzwct8yagKKo2cs68niOEA9qsXgH/AL5p97ZnqAXj9uYbfg65+dV1TR2b6l9Hv4snCyZiP7+Cv+YKPnUxeRp5WqZ74Fg++1Yqd44036NfToBhS3OvwfxbfAkj5VBVDVjKcdsnEKKKYuBtA+nXKqwzEnjl+Hkv7x/LNQsiEHOSSLF7LNA+j2/fOP0k4zv9lPsj5/WPxHpUN2z6ecwTjpvEfY/WX8fF+Apw4X4mjvZLhI8csLhUI+0uMc394OPgB61Ja9o0d7CYZc8pIPhOCCpBBBwcVtbFj2ujGVHZEong7VPot5DJ9nm5G+6/hOfhkH5V0KppG/3V2f68/wDfX/op1toeRFTJPKAuSck4GMk+ZpBNEaWlOnFqR9qKKKudQVB8WanJaQ9/GvOI2BkT1Q7Ng+RGQ3yqcr43lssqNG4DKwKsD5g7EUId2sHz0rUUuYklibmRxkH+IPoQdsVuVD6HoENkrLAGVWOSpdmAPqAxPL7461LZqCYt2zyeqK85r1QtcKKKKEhRRRQBRRRQBWDWa1tRuhDE8jdEUsceePIe56UBXPaxrrMUsYcszYMgUEk5PgQY9epHsPWtXTtNt9EjW4u/0l2w/RRDB5fh6e7npnA99m2VdMR9QvvFeTkmOLzXmx4R6YGAzeQGBv1rjVNSkupWlmbmdup8gPJVHkB6VnJ2PIr1dst75fHoWRwLrUt099dztnu4gFA+qg8TEIP3R8cVVhbO56nf8d6f+AdtN1Qjr3bflC/86r+qy4RhXk3CN/UKKK3dK0ma6bkgjaQ+eBsPvE7D5mqnKotuyNOvUTlSpX6wIK/EHIx670/W3AUNsok1K6WMHoiHGfbmIyf3R86+p41srLK6faAnH9I3hz8zl2+eKtt8zqWn25m7fckONuHZtTW0uII/GyYkViEKg4Yc3Ng7HmHrv0qJs+ym5b+klijHtzOf9B+dOHZ1xU+oJN33KJEYYCjA5WHh6knqCM/CnCtNqeT0Fp6VXx83K2h7JI8eO5kJ8+VVH8c18uJY4tFsjb27MZbhjl2I5uUABj4QAABgD3bNWfiq87YtL57eOcDeJsN919vybl/GjSSwKtGNODlBZEvs11X6NfRgnwSjum9N8FD/AHgB86veuYEYggqcEHIPoRuD+NdG8O6kLq2imH21BPsejD5MCPlUU32MtBUvFwJKiiitD0AooooAooooAooooArIrFZFQSjNFFFCwUUUUAUVA3vGVjBK0M13DHImOZXcKRkBh19iD862bTiS0m/orq2k+5NG38GoCVrR1jUI7eF5ZThEGT8ugHqScAD1rbRwwyCCPUb/AMKQu2STFnGP1ph+Suf9Kh8GVaeyDkVhxHrkl9O00nwRfJFB2Uf6nzNRdFFYHzs5OUm2WD2WjvIdQh/XiH5rIp/jSBDEzlVVSzHYKASSfQAU6dkkjLfYCkq0TBiBsu6spb03GPnU9qF3Z6Gz9yvfXbkt4j9QMSwBP2Bg9Bu2N/Wr2usnaqanSi27JXInSOBo4I/pGpyCKMbiLOCfZiN8/srv71jV+0LkTudOiWCMbByo5viq7hficn4Uo6zq813IZJ3Lt5DoFHoo6AVo1Dl5GUq6ittNW+59Lm4aRi8jM7nqzHJPzNfOsUVU5m28sa+zPVPo98gJwsw7o/E4Kf5hj96r1FcwxuVII2IIIPoRuPzro7h/UhdW8Mw+2gJ9jjxD5HIrWm8WPV0E7xcfIka0dc08XNvLC3R0K/AkbH5HB+Vb1YNXO9q6szmFkKkhhhgcEehGxH41bHY3qfNDNATvG3Oo/Zfrj94E/vUndpOm/R7+XAwsuJF+ezf5gT860eD9d+gXKzcpZeUq6jGSDvtnb6wB+VYp7WeLSfRrZOhqKrg9rUP9nm/FP50f72of7PL/AHk/nWu5Hp/iaX6ix6KT+F+Por6buRG8bcpYFiu+MZAweuDn5U4CpTuawnGavEKKKKkuFFFKvGXF500x5hMivncNy4K426HyOagrOSgrsaa9Cqv/AN7g/sp/xR/01P8ACPGrag7gW5jjQZaQvkA+S/VG/U9egqNyZnDUU5OyY5UVB6jxbZ29uLmS4j7hjhXU84cgkEJyZ5z4T0z0NavDHHdlqTMltNzOoyUZWRseoDAZHw6ZqTpGaiiigK8437MbK6NzduJu/ZC/hfYlEwuFIPko2rnuCztWsZJWnYXYkCpDy+FkIGW5vIjLefkNt66g1rj3T7R2jnuo1dThkAZ2B67hFJFVfqmqcLtMZu6kdieYiNJlQn7hKj4jABoCxOyC0MWkWan7Ss/+I7uPyYVF9sMge0hZdx35Gfgsin8xTjwzqkV3awzwKVidfApAGApKgYGwxjpVfcSSGfRy/Ux3Lg+36Z1H/MPxqJcHLqvy2vQrOpbhzQpb6YRRbebuRkIPU+p9B5/jWtpOmyXUqQxDLucD0A6kk+QA3p84k1SPSYPoNmf0xGZpR1GRvv8ArkdP1Rj2rFLuzyKNNNb58L+WM6txHDpK/RbBQzqQZpDhskdV/abG3ovQe2r2qWav9HvYt0mTDEeuOZCfcqSP3aQKsTgtxqNhPp7nxoOeEk+5I/utt8GAqyd8G8anWvTf0K6or6TRFGZWGGUlWHoVOCPxr51Q4WrPIUUUUICrX7GtVzHLbMd0PeJ91vrAfBt/36qimPs/u5Ib6F0R3BPI4RWbwvsS2BsAcNv6VaLszq0s9tRMv6ivIaguB1NbnuFfdsWmc9vHOo3iblY/sP8Aybl/E1UWK6Uub+BdpJIx7M6j+JrQl1+xXYz24/fT+dUlG7ucNfTRnLdusc9UV0COJdPP/wBxb/3lo1GG3v7eaKN4n5kx4CpwTuhPL03H5VXZ6mP4JWxIozQtRNrcRTD+rYE48x0YfNSRXSEThgCNwRkH1B6VzEykZBGCNiD6jYj8auvs/wCJYmsYllljR4x3ZDuqk8uync+a4pB9idBOzcGOlFR3+3Lb+0Q/4ifzo/27bf2iH/ET+daXR6W5eZI0p9pelfSLGTlGXiIkX9364+alqm/9u239oh/xE/nWDr1r/aIP8VP50wys9sotNnPVnp8k0ixxozOxwoxjc+voPOrU4r0BrTQrmC1BZ+7y5A8T5I704+7kY9BT9blHAZOVlIyGGCCPIgjrUVxprf8As+zmuQgcxgEKTgNlgMZwcdarGKRlptKqV3e7OZr/AFBbu106xtVkLoX5wxyGlmcDKY+yAM9NuY+eSXfQtMSPiSKKygeKO2Xkm678sTKztvsGJXGep36mnPRuK9Oit7W/ltIrWW8Z1UxxK7ZVyhy6oDg4B6efzqefi60h1IWPIwuZQrFlQAMeUkc7ZySFXz9hVjrG2iiigKZ49bQYL2Y3sM8ly2HcKXxuoxjDBegFVnwTxFZWTTm6sluw2O6D8h5cFs55wRvkeR6VcXaPrel2F0jX2nm4kkjBEndxyAhSV5cSMNxt5faFRNl2uaPCMRWEsY9Egt1H+WSgH3s61uO9sY5YoFtk5mURJjC8rHpyqoGRvsPOlHh8fSLPVbTqySyOo9yxK/5o/wCFNnBHHNtqwl+jCRe55eZZFC7PzcuMEjHhNQHCWnyR6xfFdowSXz5mU94gH4tUPk566zH1ujR0+NdEse/cA3lwMIp+wDg4PoF6t6nA9KriaZnYs5LMxyxO5JPUmmntPnla/dZOiqBEB05CM5+JOcn29qUqyk+x5Gpl4ti4QVIaDqr2k8cydVO4/WU7Mp+IqPrIqpzxk4u6H/tE0hJ401G23jkA73HkTsrEeRz4W98e9IFOfZ7xAkZa0ucG3n28XRWbb8G/jg+taet8E3EN0IIUaRXyYm/ZzvznopXbPyx1xVmr5R01YdRKpD6/MV6YOH+Drq9wY05Yz/WP4V+Q6t8ttutNEWg2WkASXziefqsSjIHwU9fvNgegqD4j48ubvKqe4i8kjOCR+03U/AYFLJcjpQp5qPPkibbRdK03/ipTczD+rG4z7ouw/fata77THVeSztooE8sjJA+6uFB/GkHFFNz7EPUtYgrFq6hq899pH0iKR0mib9L3TFM8pw/1SMDlYPiqxmu5H+vJI/3nZv4mnLsq1MLO9tJulwpAB6cyqTj5rkfIUqa3pptZ5YG/q2IB9R1U/NSKmTurlq0nOCnf0ZoBR6VmiiqHJcKcOy3U+4vlQ/VnBQ/EAsh/Hb96k+pvgu176+tk/wDyBtv2Mv8A+mpjya0G1UjbzNztG0v6PfS4GFl/Sr+/nmH94N+IpYrobXuF7e+KG4QsUyFIYr1xn6p36VFf7tbD/wAN/wDFf/qq7g7nbU0U3NuPBR3KPSjFXj/u2sP/AAn/AMV/51pavwXpdpE0syOqLjJ7yQ9TgAAHJOajpszeiqLuim8D0ph4I4aN/cBWBEKeKUj08lB9T+QzTDnQPSb/AM6p7Q+L9Kso+7gLqpJY/o5CST5kkZNFFdxSoRUrzkrfMf4ECqFUYAGAB5AdBSv2oaJPf6fLb23L3jlD4m5RhWDHf5Uw6bfLPEkqZ5HHMuQVOD02O4qsP/qA1ySKC2topDGZ3Jcg8uVXAwSOilnBP3a1PZXAh3nBGu8lsjW/eR2pJgCyQMBlgx2D5bcDqKYuDtK1KfXYrzUbZozyNluXC+GIovQkA7jz9aWdOv77Qb5rawlW95kU92qvJG3MObIRGyCuTuD069atTs41rVrueQ6hCIIlTKDuimWJHQsSTgA/jQksaiiigEztT4hNhYswhM3fN3HLnAHeK+5wCT0xt5kVUnCHZdqN5Csc7ta2nNz8j55mJABIj8jgdWI+BroLV3ZYZGjRZJEUtGrbAsoJUZAJGTtketc/8U8Ta7PbNcTZsrbZQq4hLcxxheY94/r6Y3oC2OEuHNO0ZxBDIBcTbHvJAZJOUFtl2AAGTsB86+Pabq/0O2Ii8E1w2OZdjhAOZs+vKFX96qEgWOxFjfxXayzmUvLCPrx8jA+LfJ5hzAk4znbO+L77VNO+kWImUbxESD7rYD/gCD+7UO9sGOov03t5IDieIarp8V7EMzQjlmUdcbc4+Rw49iarambgTiT6DP494JPDKOuPRwPbz9s+1fXj3hj6JJ3sO9tKcoy7hS2/LttjzB9NvKsnnJ5FWPUj1Fyuf9inRWal+F+H5L+YRx7KMGR/JF/mfIf6A1Xk5YwcntR74X4al1CTljGEBHeSHooP/M2PKrasOILYOthFcMZVj5FkbDZZQRjmOzOMZxjG3xpL4w4kjtYvoFh4UQFZZF6k/aUEeZOeZvfA9kBWxjG2OmNsY6Yx0q99p2xqxoeGOX3JHiOwnt7h0uctLnmLkk84PRgT1G3yxjyqMqzNJ1OHWoRa3hCXK7xS7ZbbqPVvVehxkeyJrejS2cpjmXB8mGeVx6qfMfwqGu6Ma1L++OUyOoooqpzH2tLlonSRNmRgy/FSCP8A570+dp1qs8dvqEX1JUCP7ZyyE/iyn4Cq9qxeAJFvbO50+Q74LxE+QJHT7rgH9+rRzg69O1JOm+/3K6or3NEyMVcEMpIYHyI2I/GvFVOV8hT72PWXPdySY2ij/OQ4H5K1IVXB2OWXLayykf0kmB8EGP4lqtDk6tHHdVXoWDRRWDW57Zk1TPanxH9Im+jxnMcJPMR0Z+h+PKMj4k099oXEwsrfCH9NJlYx6frP+75e5FUUazm+x52ur2WxfUM0w8E8Om/uApH6JMNKfbfCj3YjHwyah9N097mVIohzO5wB/En0AG5PtT9xRfR6VaiwtjmZxmZx18Wx+DN0A8h8qpFdzjoU0/HLhe4+8Oar9JMzRgdyj91FgbNyAc7D2yeUfc96QuLLew1rVTYzLciaCPAmidAgAAkYMGz0LAZA67bYp+4Y08WVnDGcAqgLZOPE27bnp4jiqGul1XSZr2eWzJe7SRGmAZxGJDzEoyEgY22b9QVse7TvtVxkfsVkTEunahg48LHK+x/SQnp8qsPs60q/toJE1Kfv5O88B5ucBQoxuQDuc9faqAh4ojTRxYW6yC4kuBJK2BggHMYQg5zlY/IbiumuF7F7e0t4pHZ5EjUOzEsS2PFudzvmhclKKKKA8uKqHXeze61TVJZL2YizjYd0ARzMpVWKIo2QZypc7kjz61cFKXaNpk1xbYivDZxqS1xIB/VhSW3GCCMZwCM70BWevcP6Do85eSSa4kU5W1V1cKRgr3hABUdDhm3HkaduzrjpdcS5iliWNl25ASwMbjA3IGSDkHYdRtVHX8ltK4ttPgmePmHeT8hlnlAOcqvSIdTyjBO3MfKmnQ+0yPSylta2CxRrIBMzuXlfBwxblAAbH2dwOgoGa+u6Y1pcSQtnwNgH1U7q3zGKZ+C+Ko1Q2V7h7Z9lZv6vPkfRfPP2T7dGftP0AXMC3cIy8a5bA3aM7/iuc/AmqizWT8LPDqKWnqY/iGvibgia2lXuQZopWAiZd926K+On3uhFT2v3K6NZrZwMPpMo5pnHUA7E+2fqr0wAT1ra7NNSeCxmmuHP0aM/owRkjH1wvqCSAB65rS4p4W/2gWvbCUT8+7oTuMADC56Hb6hx7VNsXRtsSg5U1l+yK5rFe5Y2RirKVYHBVgQQfcHcV4rM85pmVYjcEgjcEHBHwPlViaHxLDqEQs9SxzdI5zgb9Bk/Zb36Hz966oqU7GlKq4P0J/ivhWbT38XjiY4SUDY+zfqt7eflUDTjwrxqYl+j3i9/bNt4vEyD5/XX26jy9K3tY7Pu9Kzac6SQyHYFvqZ9G35l+PiHvVrXyjV0VNbqf7CBTBwOtyt1FNbxSSBWw3KpxynZgW+qNt9z1ApnXRtO0oBrx/pNx1ESjIHp4M4x7v8AIVG6n2lXLjlt1S3ToOUBmx5bkco+QpZLkmNKNNqU3nyQw8Wdnj3V080UkcaOAW5s5DAYbAAxggA9epNRh7P7SL/iNRjU+mY0/wCdzW1o12+r6ZPA7E3MJ5lJO79WQn4+JPwqscfKpbXNjStKkrSUb3yWCeGdHHXUT/iR/wDRVjaTHb6fBDD3qquPAZHVS+TknyBO/l61Quj2hnuIYuvPIqn4Ejm/LJpu7XrwNdxwj6sUQ293OT/lVfxopYvYvRrRjBzUUuxcaSBhkEEe29fG/vEhjaSRgqICWJ8gKo7gLT7i4uFWGWSJF8UjoxAA9MdGJO2D8fKnfWOO7R55LSePnt/qNLnI5h18IGeUHbmBzkfOrKV0dUNSpQu8Fb8Ta299cNM2QDsi/qqOg+Pmfcmo62t2kdURSzMcKo3JJpt4m4FkhlQ2gaeGU4jI35SdwGI25fMP09d9zNxxQaBDzPyzXzjYZ2UH/lX1PVqztnJ53RnKbc+O56VYtAtsnle+mXbzCj/RFz7Fj+S92f6W99fd5KS6xnvpSftMSeUH4tvj0Wl2+vZbqUySEySyEfMnZVUeQ8gB6/jdPDOnRaRYlp2CYHeTuegOOnuBsox1+dWWWb0V1ppL4YkF2s6vbyCPS5JZY5LnB5okEnLhhyLIuQxDMPs7+H0pRNlr+g/0TG8th1UZmGPdSO8j/d2HnXi+4Av9WvLm+S5hUEh7WWNyysMkIqsp5oiqqMnHU1vWXaJqOjusOs27yIThZ1wDjfoVHJL06ZDVoesSPBmqadr8/wCl07uruDExdRhco4xl05STn7Dj164q3FqM0ZYJALmGMKZ0Vi/JyOy9V59s7Z8/WpSgCiiigCvE0YZWVgCrAggjIIIwQQeor3RQFM67wjql3dS2lv3Vjp6EcrQqIg6kA7hDzSkdCCQuRU3pXCekaAgluJIzKN+9nILZ3/ooxnl6/ZBPuaceLNOnuLZ47Sc28xxyyAZxvuD5jIzuNxtXO3HXD8mjXkbTSJfNJGWBmBY8xBQ86FyThjzLk4OPY0Bb2gdrFnfXq2kayAOCEkcAB2G/Ly9RkZwTjcYx0pR4+4Razm5oVJhlbCAfZZjtH+PT8PKpTsw4Qi0mA6hqLJHK48PeEAQq3/8ARh1A6Db1pw0TjvTdSk7mGZZH6qjo683LvlO8UZIxnbfbNRJXMK9BVY2Ym9okgtLW10+P7K88mPMjOM/FuZvkKS9I1ea0fngkKN546NjoGU7MPjTl2n6BdNcvcchkhIUKU8RQKoBDAbjfmOenwpArKV7nkahyjUxi3BYcPFdlqIEeowrG+MCdP5gcyfPI33rU1Ts6k5e8spUuYzuBkBvxzyt+I+FI9bmmarNbNzQSvGfPlOx+8OjfMU3LuR14z/MX17nwurV4m5ZUeNvR1Kn8+tfLFPdp2jGReS+torhPUKAf7r5Un4YrZXTNHvv6CZrWQ/ZbIGT0GH8J+CtTbfgdCMvgl+4o8MaDJfzCKPYdXcjIRfU+/oPP8addU4si0oLa2CI3I36V2JIJ25hkdWPm3QdMeQmf+zc+nWEkVkO9uJD45NkON91BPULsBnqc1U2oabNASJopI/vqQPxOx+INTmJs4yoR8Ky+WWBNZWeuAyQEW95jLo3Rz556c/3139R5UgarpU1rIY50KMOmehHqp6MPcVqxSlSGUlWByrKcEH1BHSnvTeN4riPuNUjEieUoHiXyywXfP7S7+1RdPkz3QrfFiXsxc4O1o2V1HL9g+CQfsMRn8DhvlUn2laKLe67yPHdTjvFx0B25wPiSG/erZ4g4AdV76yb6TAwyACC4HtjZx8N/Y1IaEn+1dNktW/4i23izsTgHkBz80PwFSl2LKlLa6UvmiK7KbHvL4OekSM/zOEX+LH5VGagkmpahIIhzNLKwX0CqeUMfQBQCaauz60eGwvZ0UmV/0UYA35lBUD28b+f6tbdrarosASNe+1C4GAFHNj8OiKT7cxHp0lLBpGjenFPjlmpxLqUek2/0G0P6ZxmaUbEZG5z+sfIfZHyyncOcNzXz8sK4UfWkOyr8fU/sjf4U1WPBAQNdatN3ak8zJzeJid/Ew8z+qmT71qcQcdkp9HsF+jwKMBgOVz64x9TPr9Y+oqGvMrUiuamEuEPnDlzbWrLp0UzPKqs2TuFOxI9AdyQg6AfjTeuJKLiYTsXlDsrM3U4OAfgRjA9K+3CtyY722YZyJVzjqQx5W/InNWhqHAYudSe4lx3BCNy/ruAFIPovhBPrzVOZItZ6iC2q1n7EP2W8IkkXk67f1Kn/APYf/T+PpXjtD7TLa3uJLCeyNzFyr3hZuXc74VWTxY2IcMN+nSpHtG7RG02SO0s4RNcuoIUhiEB2QBU3Zjg+EEbD3pLXjO11hhaa1bC3m+ok6AoY2P2SHy0e/kSR6+tXSselRpKlHahWsuM10yfvNKedYWOZLW5AK/EFWOcjGDs23U1d/B3F9prsDoYxzADvoJF5wObODkjlcHB9D6gUhDTb3RZEgubVNU09mCRkxrIyFjhQA+eTy8J8JyMEVcOj6Nb2oYW8EcIc8zCNAmT035dqk1JBFAAAAAAwAPKvVFFAFFFFAFFFFAFKeocA20+opfyAs6KByHdSy/Ucg+ajy9QD5U2Vg0BQN1bTcTavNE8jR2lqxBAIyArFcqDtzuQTzEbD4YMjxNwMYtW01NPtTDEnKzTKSQe7cM/Oc7EKOp+tz+eKmOJextbi4kmtrp7YTZ76MLkHmOXAwy+EnfBzvUfx9xe9jDFpFhJJPc8qxPL9ZxnZUHKP6QjAz9kep3oB/sOOLO4vZLGOTMyD08LEfXVG82XzH4ZwcanGOgWJXvbiEqD9aaIEFemC/Jk436kEDG+KrO7t04YsgiYfVbpSOZfF3KHYhPngD9Zt+i1LcG9o91bTR2GsRSB25VikKeLx7KJAPrg5A5l3z1B3NCk4KSsz7P2dRzrzWN5HKPINg/5k/wCmoS94Dv4v6guPWNlb8shvyp64l7OI5SZrMiCXryg4Qnzxy7ofht7Uk3eranpzckksyeQ58SK33SwIPyOazaXc8utRhF+KLXqheu9Plh/pYpE+8jKPxIxUnwPZC4vrdDuA/Ow9kBb+IH41OW3aheL9dYZB7oQfxVv9KZeDeNRe3Qia2jjcqxDqcnbG31Qd9/OoSVzOlTpOatL90LHG3FFwmoymCZ4xHiMBTseUAtlT4T4ifLyr3Ydp9yoxPHFOvuCp+eMqf7tSescVaes8qTacrursrNyxksQSM74O/v61qDinSD9bTiPgkX/WKnvyaSbU21UM/wDabSbn/iLExE9WjVfxyhDH8K+Z0jRZv6O8khJ8nOAPb9In+tZ/7WaWOmmD5pF/M1O6FrxucfQ9LQL+uxRFHwITf5ZqcFo7Zuzaf0McOcJyW7c9jqCMhO6FBIh+8Fk2PuMGnGLRY++W4Kqs4UqzJtzA9Q36wyARnfYVp3/EcVmg+lvGsh6RxZY79AoxzNv54HUVuRasAsXeqYnmbljjYgsdidwuwIG53OPWrq3B2QjBYX/DegtljBCAKCxYgDGSxJY/Ekk59609QiCBmRoYpW27x1B6bDOCpOPTNa0PECyXU9qv9JEisMnZuYZI9sZTP3qRLlNK1J2WQGzuuYhiQFywOGyd0bcEb4NQ2J1ElZH01TRLOR+e+1UyMPJWQY9lUc3L8hWo0+hwbLHLcHOOjnJ/eKg/Ktabsvuw4EbQuh+3krge64J/DNOmicKWmlRmeZ1LoMtNJgBfuA7L+Z96rm/BzQpzlL4EvnkluF4l7vnFmtpn6qYXmx6sFHhPtkn19KXOMe1mz06XueV55AfGIyMJ7Fj1b9kfPFQcnaO+q3f0GwimNu6lJLhPDInMOUSrnZFU7+Lcjpg1VtzFJo8t7Z3NtHLLNH3aSOCeUMTiSInrzZ9jlRvsRVz0Ixsh17Qea6a317TMsqACUY8UbRnYuvpg8rb9AD0Oah+0HjCw1ezSQxNFqCFQcLsy/ay/2k3yAdwfia2uznjI6C0lnqFvJGjsHLYJZOYBclejoQOq++xq4bbgzTZHW5S0gLHDq3Jgb+INynbPnuM0LGzwH3p06z7/AD3ncpzc3X6oxzZ3zjGanhQKzQBRRRQBRRRQBRRRQBRRRQBSgvBlpY3FxqMEDyTsrERqQfEcl+6B2DOepJ9cYyct9YNAcvaZbprl7cnULk21y+0KsuF5weVY25vqhRty7EknfIwbXLyaPpIn1N47m6ty30ckcxVnykaq7AM225J3xn0qc4t7O7PUpUmmQrIjKWZDjvFXqknqD0z1HrS1xnoNxqmq2trJC6WFuO9ZyPDKRy5UY2z0TBwcFz0oBP7GOJGhfUrm5kcokRndSdi7OSSF6czE4+dWrwrxCupaeLm7hWCNsgiVlKELtzAtjwk5xn08xvVEWmny3+rXdlEeWO4u3M2B0SKV3z7AeXlnlpp7eEaGSwtgrJYpGOUJtkq3KwGduYRhcZ/WNA1cetR7OLO5HeWkhjz05CJIz8s5/A1EaDwReWF5DKAksavhijYPKwKklWA6ZzgE9K+PZJoJhuXuLC4WXTZVIKM/6RHAUgSJy4Dqdsg7qQat8Co2o55aWm5KVslK8c8LXL38phheRZMOCo2GQAwLdBuD1PnWdN7NZyOe6kjt4/PxBm+f2R+Jq6cVBcS6rZQKv06SBQSeUS8pzjAJVTknGRkgedRsRk9FBycmIAudG0/eNTeSjodnGfXJxGPiATUTrPaDd3HhjIgQ7BYt2PkBzYz/AHQP52dYaXpt3H3kMVrMhOOZFRhkeW3Q+1fLu9KtLhY/+6Q3BI5EJRXy2y8oO+T0FQ4sh6epwmkvQT9C0aPS4/p2oZMzf0UWctzEbdT4nO/3RW1wT9JvtQa8uUZVjQiMFSFXm2ATmG+AGyfUinLiXiK105Vku35AxKoeRmJOMkDlUnpWjxFx1b2cdpJhpY7pgsbx8vKObGCxJG2D+RqdtjSOntbOF7i7ovCN79PN7I0cWZCxUksxViQUIGw8O2c9QNqb24PtGna4eENIxBPNuuR58p8OffFJfatxndWtxb2VkyRSzgEzScuFy3KoBcFVzg5JB8sY61K9mt1qDCZNRnt5uUgRmN0Z/ct3YA5emCRzZzmpsjSFCEUPipitDX9GivbeSCcc0ci4Pt5gj0IOCPhUjQak2OYrabUdJnl0iKVImnlXEpHJnnHKrK5+qrDHTJBBAwc1cHGfAjalYRxzujXsKeCYDlDPjcMNzyNgZ9Dvjyr32n8ADVo4zGyx3EbDlkbOOQnxKeUZ/aHuPLJNNukWjwwxRyyGZ0QK0hHKXIGMkDpQCjwJwvL9Ct01VIppYW5oeYc7RAfVDN0JHtt064p5C4r1RQBRRRQBRRRQBRRRQBRRRQBRRRQBRRRQBWOWs0UAuaFwba2VxcXECFXn+vli2NyzcuenMTkjPkOlUxrdrf6c93bXNpLfW05PdMxkkVd27t4yATG4DbjYnA+NdFVgigK17CuG57Kzka4Vo2mcOqNsQoUAFh9knfb0Aqy6wBWaAK537YQYdZWa8gae0KKETmaNWAQhlV16MHy2PhnY10RVJcbpq9rezMIW1CzmzyROnfIoY55e7XdGQ7Bsbjz9AJnsUtrLluZLGac8zDvIJeUd1kkx4xkttlefO/L5VV3aNNNcajfXsRPJbTpEGB+qVyqEevijY/MVZXYzwtcadHd3VzEY2kUckI6gJzN0GSMkgBeu3vSVovZZd3tncXUzywzFpGW2aJgZCo5gTzMCMsWA8J9c74oB17Z3W+0SC7TGA8U3ykVkI9t3H4VU2rXssFiLC4BIDR3Vq46csitzAHbwnnz7MrCrY4b0i6uOHZ7KW3kjnQOkSSLyl8ESx8vNjzJXPtXq67OJb/R7OGdRBe26lVLEMOUOw5WKE5BQKfYj40Adp+k2V9YWt7dTm3YRpyuid7zd4obk5ARnfODkY3ztVWafAllf2TabefSZGdc8sTRcvMwXkIYnmDKTn0xXRGi8MKNOhsbxY51SMI2x5Ty/VIzuCBjf1rHD3ANhYP3ltbqr+TMWcrnY8pcnl29KAZqKKKAKKKKAKKKKAKKKKAKKKKAKKKKAKKKKAKKKKAKKKKAKKKKAKKKKAKKKKAK8HrWKKAP50f8Az+FYooD0aBRRQAvWvdFFAFFFFAFFFFAFFFFAFFFFAFFFFAFFFFAf/9k="/>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endParaRPr lang="fr-FR" altLang="fr-FR" sz="2400">
              <a:solidFill>
                <a:schemeClr val="tx1"/>
              </a:solidFill>
            </a:endParaRPr>
          </a:p>
        </p:txBody>
      </p:sp>
      <p:pic>
        <p:nvPicPr>
          <p:cNvPr id="22534" name="Picture 8" descr="http://www.bristerlaw.com/hurricanewi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020925"/>
            <a:ext cx="2714625" cy="202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6"/>
          <p:cNvSpPr txBox="1">
            <a:spLocks noChangeArrowheads="1"/>
          </p:cNvSpPr>
          <p:nvPr/>
        </p:nvSpPr>
        <p:spPr bwMode="auto">
          <a:xfrm>
            <a:off x="3657600" y="5088730"/>
            <a:ext cx="304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panose="020B0604020202020204" pitchFamily="34" charset="0"/>
                <a:ea typeface="ヒラギノ角ゴ Pro W3" pitchFamily="1" charset="-128"/>
              </a:defRPr>
            </a:lvl1pPr>
            <a:lvl2pPr marL="742950" indent="-285750">
              <a:spcBef>
                <a:spcPct val="20000"/>
              </a:spcBef>
              <a:buChar char="–"/>
              <a:defRPr sz="2000" i="1">
                <a:solidFill>
                  <a:srgbClr val="181E5A"/>
                </a:solidFill>
                <a:latin typeface="Times" panose="02020603050405020304" pitchFamily="18" charset="0"/>
                <a:ea typeface="ヒラギノ角ゴ Pro W3" pitchFamily="1" charset="-128"/>
              </a:defRPr>
            </a:lvl2pPr>
            <a:lvl3pPr marL="1143000" indent="-228600">
              <a:spcBef>
                <a:spcPct val="20000"/>
              </a:spcBef>
              <a:buChar char="•"/>
              <a:defRPr>
                <a:solidFill>
                  <a:srgbClr val="4F5150"/>
                </a:solidFill>
                <a:latin typeface="Arial" panose="020B0604020202020204" pitchFamily="34" charset="0"/>
                <a:ea typeface="ヒラギノ角ゴ Pro W3" pitchFamily="1" charset="-128"/>
              </a:defRPr>
            </a:lvl3pPr>
            <a:lvl4pPr marL="1600200" indent="-228600">
              <a:spcBef>
                <a:spcPct val="20000"/>
              </a:spcBef>
              <a:buChar char="–"/>
              <a:defRPr sz="1600">
                <a:solidFill>
                  <a:srgbClr val="EEA521"/>
                </a:solidFill>
                <a:latin typeface="Arial" panose="020B0604020202020204" pitchFamily="34" charset="0"/>
                <a:ea typeface="ヒラギノ角ゴ Pro W3" pitchFamily="1" charset="-128"/>
              </a:defRPr>
            </a:lvl4pPr>
            <a:lvl5pPr marL="2057400" indent="-228600">
              <a:spcBef>
                <a:spcPct val="20000"/>
              </a:spcBef>
              <a:buChar char="»"/>
              <a:defRPr sz="1400" i="1">
                <a:solidFill>
                  <a:srgbClr val="6A9BB2"/>
                </a:solidFill>
                <a:latin typeface="Times" panose="02020603050405020304" pitchFamily="18"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anose="02020603050405020304" pitchFamily="18" charset="0"/>
                <a:ea typeface="ヒラギノ角ゴ Pro W3" pitchFamily="1" charset="-128"/>
              </a:defRPr>
            </a:lvl9pPr>
          </a:lstStyle>
          <a:p>
            <a:pPr>
              <a:spcBef>
                <a:spcPct val="0"/>
              </a:spcBef>
              <a:buFontTx/>
              <a:buNone/>
            </a:pPr>
            <a:r>
              <a:rPr lang="fr-FR" altLang="fr-FR" sz="1600" i="1" dirty="0">
                <a:solidFill>
                  <a:schemeClr val="tx1"/>
                </a:solidFill>
              </a:rPr>
              <a:t>United States, Hurricane, 2005</a:t>
            </a:r>
          </a:p>
        </p:txBody>
      </p:sp>
      <p:pic>
        <p:nvPicPr>
          <p:cNvPr id="8" name="Picture 7"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
        <p:nvSpPr>
          <p:cNvPr id="10" name="Title 1"/>
          <p:cNvSpPr txBox="1">
            <a:spLocks/>
          </p:cNvSpPr>
          <p:nvPr/>
        </p:nvSpPr>
        <p:spPr bwMode="auto">
          <a:xfrm>
            <a:off x="681037" y="4572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accent6"/>
                </a:solidFill>
                <a:latin typeface="+mj-lt"/>
                <a:ea typeface="+mj-ea"/>
                <a:cs typeface="+mj-cs"/>
              </a:defRPr>
            </a:lvl1pPr>
            <a:lvl2pPr algn="l" rtl="0" eaLnBrk="0" fontAlgn="base" hangingPunct="0">
              <a:spcBef>
                <a:spcPct val="0"/>
              </a:spcBef>
              <a:spcAft>
                <a:spcPct val="0"/>
              </a:spcAft>
              <a:defRPr sz="2800" b="1">
                <a:solidFill>
                  <a:srgbClr val="262727"/>
                </a:solidFill>
                <a:latin typeface="Arial" charset="0"/>
                <a:ea typeface="ヒラギノ角ゴ Pro W3" pitchFamily="1" charset="-128"/>
              </a:defRPr>
            </a:lvl2pPr>
            <a:lvl3pPr algn="l" rtl="0" eaLnBrk="0" fontAlgn="base" hangingPunct="0">
              <a:spcBef>
                <a:spcPct val="0"/>
              </a:spcBef>
              <a:spcAft>
                <a:spcPct val="0"/>
              </a:spcAft>
              <a:defRPr sz="2800" b="1">
                <a:solidFill>
                  <a:srgbClr val="262727"/>
                </a:solidFill>
                <a:latin typeface="Arial" charset="0"/>
                <a:ea typeface="ヒラギノ角ゴ Pro W3" pitchFamily="1" charset="-128"/>
              </a:defRPr>
            </a:lvl3pPr>
            <a:lvl4pPr algn="l" rtl="0" eaLnBrk="0" fontAlgn="base" hangingPunct="0">
              <a:spcBef>
                <a:spcPct val="0"/>
              </a:spcBef>
              <a:spcAft>
                <a:spcPct val="0"/>
              </a:spcAft>
              <a:defRPr sz="2800" b="1">
                <a:solidFill>
                  <a:srgbClr val="262727"/>
                </a:solidFill>
                <a:latin typeface="Arial" charset="0"/>
                <a:ea typeface="ヒラギノ角ゴ Pro W3" pitchFamily="1" charset="-128"/>
              </a:defRPr>
            </a:lvl4pPr>
            <a:lvl5pPr algn="l" rtl="0" eaLnBrk="0" fontAlgn="base" hangingPunct="0">
              <a:spcBef>
                <a:spcPct val="0"/>
              </a:spcBef>
              <a:spcAft>
                <a:spcPct val="0"/>
              </a:spcAft>
              <a:defRPr sz="2800" b="1">
                <a:solidFill>
                  <a:srgbClr val="262727"/>
                </a:solidFill>
                <a:latin typeface="Arial" charset="0"/>
                <a:ea typeface="ヒラギノ角ゴ Pro W3" pitchFamily="1" charset="-128"/>
              </a:defRPr>
            </a:lvl5pPr>
            <a:lvl6pPr marL="457200" algn="l" rtl="0" fontAlgn="base">
              <a:spcBef>
                <a:spcPct val="0"/>
              </a:spcBef>
              <a:spcAft>
                <a:spcPct val="0"/>
              </a:spcAft>
              <a:defRPr sz="2800" b="1">
                <a:solidFill>
                  <a:srgbClr val="262727"/>
                </a:solidFill>
                <a:latin typeface="Arial" charset="0"/>
                <a:ea typeface="ヒラギノ角ゴ Pro W3" pitchFamily="1" charset="-128"/>
              </a:defRPr>
            </a:lvl6pPr>
            <a:lvl7pPr marL="914400" algn="l" rtl="0" fontAlgn="base">
              <a:spcBef>
                <a:spcPct val="0"/>
              </a:spcBef>
              <a:spcAft>
                <a:spcPct val="0"/>
              </a:spcAft>
              <a:defRPr sz="2800" b="1">
                <a:solidFill>
                  <a:srgbClr val="262727"/>
                </a:solidFill>
                <a:latin typeface="Arial" charset="0"/>
                <a:ea typeface="ヒラギノ角ゴ Pro W3" pitchFamily="1" charset="-128"/>
              </a:defRPr>
            </a:lvl7pPr>
            <a:lvl8pPr marL="1371600" algn="l" rtl="0" fontAlgn="base">
              <a:spcBef>
                <a:spcPct val="0"/>
              </a:spcBef>
              <a:spcAft>
                <a:spcPct val="0"/>
              </a:spcAft>
              <a:defRPr sz="2800" b="1">
                <a:solidFill>
                  <a:srgbClr val="262727"/>
                </a:solidFill>
                <a:latin typeface="Arial" charset="0"/>
                <a:ea typeface="ヒラギノ角ゴ Pro W3" pitchFamily="1" charset="-128"/>
              </a:defRPr>
            </a:lvl8pPr>
            <a:lvl9pPr marL="1828800" algn="l" rtl="0" fontAlgn="base">
              <a:spcBef>
                <a:spcPct val="0"/>
              </a:spcBef>
              <a:spcAft>
                <a:spcPct val="0"/>
              </a:spcAft>
              <a:defRPr sz="2800" b="1">
                <a:solidFill>
                  <a:srgbClr val="262727"/>
                </a:solidFill>
                <a:latin typeface="Arial" charset="0"/>
                <a:ea typeface="ヒラギノ角ゴ Pro W3" pitchFamily="1" charset="-128"/>
              </a:defRPr>
            </a:lvl9pPr>
          </a:lstStyle>
          <a:p>
            <a:pPr algn="ctr">
              <a:defRPr/>
            </a:pPr>
            <a:r>
              <a:rPr lang="en-US" kern="0" dirty="0" smtClean="0"/>
              <a:t>CONCLUSION (CONTINUED)</a:t>
            </a:r>
            <a:endParaRPr lang="fr-FR" kern="0" dirty="0"/>
          </a:p>
        </p:txBody>
      </p:sp>
    </p:spTree>
    <p:extLst>
      <p:ext uri="{BB962C8B-B14F-4D97-AF65-F5344CB8AC3E}">
        <p14:creationId xmlns:p14="http://schemas.microsoft.com/office/powerpoint/2010/main" val="17104038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3048000" cy="609600"/>
          </a:xfrm>
        </p:spPr>
        <p:txBody>
          <a:bodyPr/>
          <a:lstStyle/>
          <a:p>
            <a:pPr>
              <a:defRPr/>
            </a:pPr>
            <a:r>
              <a:rPr lang="en-US" dirty="0" smtClean="0"/>
              <a:t>REFERENCES</a:t>
            </a:r>
            <a:endParaRPr lang="fr-FR" dirty="0"/>
          </a:p>
        </p:txBody>
      </p:sp>
      <p:sp>
        <p:nvSpPr>
          <p:cNvPr id="53251" name="Content Placeholder 2"/>
          <p:cNvSpPr>
            <a:spLocks noGrp="1"/>
          </p:cNvSpPr>
          <p:nvPr>
            <p:ph idx="1"/>
          </p:nvPr>
        </p:nvSpPr>
        <p:spPr>
          <a:xfrm>
            <a:off x="685800" y="990600"/>
            <a:ext cx="7772400" cy="2057400"/>
          </a:xfrm>
        </p:spPr>
        <p:txBody>
          <a:bodyPr/>
          <a:lstStyle/>
          <a:p>
            <a:pPr marL="0" indent="0">
              <a:buFontTx/>
              <a:buNone/>
            </a:pPr>
            <a:r>
              <a:rPr lang="en-US" altLang="en-US" sz="1800" baseline="30000" dirty="0">
                <a:solidFill>
                  <a:schemeClr val="tx1"/>
                </a:solidFill>
              </a:rPr>
              <a:t>[1] </a:t>
            </a:r>
            <a:r>
              <a:rPr lang="en-US" altLang="en-US" sz="1800" dirty="0">
                <a:solidFill>
                  <a:schemeClr val="tx1"/>
                </a:solidFill>
              </a:rPr>
              <a:t>International Pharmaceutical Federation. (2006). </a:t>
            </a:r>
            <a:r>
              <a:rPr lang="en-US" altLang="en-US" sz="1800" i="1" dirty="0">
                <a:solidFill>
                  <a:schemeClr val="tx1"/>
                </a:solidFill>
              </a:rPr>
              <a:t>The Role of The Pharmacist in Crisis Management: Including Manmade and Natural Disasters and Pandemics.</a:t>
            </a:r>
            <a:r>
              <a:rPr lang="en-US" altLang="en-US" sz="1800" dirty="0">
                <a:solidFill>
                  <a:schemeClr val="tx1"/>
                </a:solidFill>
              </a:rPr>
              <a:t> Amsterdam, North Holland: FIP Press.</a:t>
            </a:r>
          </a:p>
          <a:p>
            <a:pPr marL="0" indent="0">
              <a:buFontTx/>
              <a:buNone/>
            </a:pPr>
            <a:r>
              <a:rPr lang="en-US" altLang="en-US" sz="1800" baseline="30000" dirty="0">
                <a:solidFill>
                  <a:schemeClr val="tx1"/>
                </a:solidFill>
              </a:rPr>
              <a:t>[2] </a:t>
            </a:r>
            <a:r>
              <a:rPr lang="en-US" altLang="en-US" sz="1800" dirty="0">
                <a:solidFill>
                  <a:schemeClr val="tx1"/>
                </a:solidFill>
              </a:rPr>
              <a:t>Monteiro, S., M. Shannon, T. J. </a:t>
            </a:r>
            <a:r>
              <a:rPr lang="en-US" altLang="en-US" sz="1800" dirty="0" err="1">
                <a:solidFill>
                  <a:schemeClr val="tx1"/>
                </a:solidFill>
              </a:rPr>
              <a:t>Sandora</a:t>
            </a:r>
            <a:r>
              <a:rPr lang="en-US" altLang="en-US" sz="1800" dirty="0">
                <a:solidFill>
                  <a:schemeClr val="tx1"/>
                </a:solidFill>
              </a:rPr>
              <a:t>, and S. </a:t>
            </a:r>
            <a:r>
              <a:rPr lang="en-US" altLang="en-US" sz="1800" dirty="0" err="1">
                <a:solidFill>
                  <a:schemeClr val="tx1"/>
                </a:solidFill>
              </a:rPr>
              <a:t>Chung."Pediatric</a:t>
            </a:r>
            <a:r>
              <a:rPr lang="en-US" altLang="en-US" sz="1800" dirty="0">
                <a:solidFill>
                  <a:schemeClr val="tx1"/>
                </a:solidFill>
              </a:rPr>
              <a:t> Aspects of Hospital </a:t>
            </a:r>
            <a:r>
              <a:rPr lang="en-US" altLang="en-US" sz="1800" dirty="0" err="1">
                <a:solidFill>
                  <a:schemeClr val="tx1"/>
                </a:solidFill>
              </a:rPr>
              <a:t>Preparedness."</a:t>
            </a:r>
            <a:r>
              <a:rPr lang="en-US" altLang="en-US" sz="1800" i="1" dirty="0" err="1">
                <a:solidFill>
                  <a:schemeClr val="tx1"/>
                </a:solidFill>
              </a:rPr>
              <a:t>Clinical</a:t>
            </a:r>
            <a:r>
              <a:rPr lang="en-US" altLang="en-US" sz="1800" i="1" dirty="0">
                <a:solidFill>
                  <a:schemeClr val="tx1"/>
                </a:solidFill>
              </a:rPr>
              <a:t> Pediatric Emergency Medicine</a:t>
            </a:r>
            <a:r>
              <a:rPr lang="en-US" altLang="en-US" sz="1800" dirty="0">
                <a:solidFill>
                  <a:schemeClr val="tx1"/>
                </a:solidFill>
              </a:rPr>
              <a:t> 10 (2009): 216-28.</a:t>
            </a:r>
            <a:endParaRPr lang="fr-FR" altLang="en-US" sz="1800" dirty="0">
              <a:solidFill>
                <a:schemeClr val="tx1"/>
              </a:solidFill>
            </a:endParaRPr>
          </a:p>
          <a:p>
            <a:pPr marL="0" indent="0">
              <a:buFontTx/>
              <a:buNone/>
            </a:pPr>
            <a:r>
              <a:rPr lang="en-US" altLang="en-US" sz="1800" baseline="30000" dirty="0">
                <a:solidFill>
                  <a:schemeClr val="tx1"/>
                </a:solidFill>
              </a:rPr>
              <a:t>[3] </a:t>
            </a:r>
            <a:r>
              <a:rPr lang="en-US" altLang="en-US" sz="1800" dirty="0" err="1">
                <a:solidFill>
                  <a:schemeClr val="tx1"/>
                </a:solidFill>
              </a:rPr>
              <a:t>VanVactor</a:t>
            </a:r>
            <a:r>
              <a:rPr lang="en-US" altLang="en-US" sz="1800" dirty="0">
                <a:solidFill>
                  <a:schemeClr val="tx1"/>
                </a:solidFill>
              </a:rPr>
              <a:t>, J. D. "Health Care Logistics Response in a Disaster." </a:t>
            </a:r>
            <a:r>
              <a:rPr lang="en-US" altLang="en-US" sz="1800" i="1" dirty="0">
                <a:solidFill>
                  <a:schemeClr val="tx1"/>
                </a:solidFill>
              </a:rPr>
              <a:t>Journal of Homeland Security and Emergency Management</a:t>
            </a:r>
            <a:r>
              <a:rPr lang="en-US" altLang="en-US" sz="1800" dirty="0">
                <a:solidFill>
                  <a:schemeClr val="tx1"/>
                </a:solidFill>
              </a:rPr>
              <a:t> 7 (2010): n. </a:t>
            </a:r>
            <a:r>
              <a:rPr lang="en-US" altLang="en-US" sz="1800" dirty="0" err="1">
                <a:solidFill>
                  <a:schemeClr val="tx1"/>
                </a:solidFill>
              </a:rPr>
              <a:t>pag</a:t>
            </a:r>
            <a:r>
              <a:rPr lang="en-US" altLang="en-US" sz="1800" dirty="0">
                <a:solidFill>
                  <a:schemeClr val="tx1"/>
                </a:solidFill>
              </a:rPr>
              <a:t>.</a:t>
            </a:r>
            <a:endParaRPr lang="fr-FR" altLang="en-US" sz="1800" dirty="0">
              <a:solidFill>
                <a:schemeClr val="tx1"/>
              </a:solidFill>
            </a:endParaRPr>
          </a:p>
          <a:p>
            <a:pPr marL="0" indent="0">
              <a:buFontTx/>
              <a:buNone/>
            </a:pPr>
            <a:r>
              <a:rPr lang="en-US" altLang="en-US" sz="1800" baseline="30000" dirty="0">
                <a:solidFill>
                  <a:schemeClr val="tx1"/>
                </a:solidFill>
              </a:rPr>
              <a:t>[4] </a:t>
            </a:r>
            <a:r>
              <a:rPr lang="en-US" altLang="en-US" sz="1800" dirty="0">
                <a:solidFill>
                  <a:schemeClr val="tx1"/>
                </a:solidFill>
              </a:rPr>
              <a:t>Currier, M., D. S. King, M. R. Wofford, B. J. Daniel, and R. </a:t>
            </a:r>
            <a:r>
              <a:rPr lang="en-US" altLang="en-US" sz="1800" dirty="0" err="1">
                <a:solidFill>
                  <a:schemeClr val="tx1"/>
                </a:solidFill>
              </a:rPr>
              <a:t>DeShazo</a:t>
            </a:r>
            <a:r>
              <a:rPr lang="en-US" altLang="en-US" sz="1800" dirty="0">
                <a:solidFill>
                  <a:schemeClr val="tx1"/>
                </a:solidFill>
              </a:rPr>
              <a:t>. "A Katrina Experience: Lessons Learned." </a:t>
            </a:r>
            <a:r>
              <a:rPr lang="en-US" altLang="en-US" sz="1800" i="1" dirty="0">
                <a:solidFill>
                  <a:schemeClr val="tx1"/>
                </a:solidFill>
              </a:rPr>
              <a:t>The American Journal of Medicine</a:t>
            </a:r>
            <a:r>
              <a:rPr lang="en-US" altLang="en-US" sz="1800" dirty="0">
                <a:solidFill>
                  <a:schemeClr val="tx1"/>
                </a:solidFill>
              </a:rPr>
              <a:t> 119 (2006): 986-92.</a:t>
            </a:r>
            <a:endParaRPr lang="fr-FR" altLang="en-US" sz="1800" dirty="0">
              <a:solidFill>
                <a:schemeClr val="tx1"/>
              </a:solidFill>
            </a:endParaRPr>
          </a:p>
          <a:p>
            <a:pPr marL="0" indent="0">
              <a:buFontTx/>
              <a:buNone/>
            </a:pPr>
            <a:endParaRPr lang="fr-FR" altLang="en-US" sz="1200" dirty="0"/>
          </a:p>
          <a:p>
            <a:pPr marL="0" indent="0">
              <a:buFontTx/>
              <a:buNone/>
            </a:pPr>
            <a:endParaRPr lang="fr-FR" altLang="en-US" dirty="0"/>
          </a:p>
        </p:txBody>
      </p:sp>
      <p:sp>
        <p:nvSpPr>
          <p:cNvPr id="53252"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12CE6CB6-B7D7-4164-AB7B-2626C0E076F3}" type="slidenum">
              <a:rPr lang="en-US" altLang="en-US" sz="900" smtClean="0">
                <a:solidFill>
                  <a:srgbClr val="8C8E8E"/>
                </a:solidFill>
              </a:rPr>
              <a:pPr>
                <a:spcBef>
                  <a:spcPct val="0"/>
                </a:spcBef>
                <a:buFontTx/>
                <a:buNone/>
              </a:pPr>
              <a:t>65</a:t>
            </a:fld>
            <a:endParaRPr lang="en-US" altLang="en-US" sz="1400">
              <a:solidFill>
                <a:schemeClr val="tx1"/>
              </a:solidFill>
            </a:endParaRP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1370748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1800F3-7F96-4EEF-8B31-703C94AB6891}" type="slidenum">
              <a:rPr lang="en-US" altLang="en-US" smtClean="0"/>
              <a:pPr>
                <a:defRPr/>
              </a:pPr>
              <a:t>7</a:t>
            </a:fld>
            <a:endParaRPr lang="en-US" altLang="en-US" sz="1400">
              <a:solidFill>
                <a:schemeClr val="tx1"/>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l="24850" t="9795" r="20410" b="21922"/>
          <a:stretch>
            <a:fillRect/>
          </a:stretch>
        </p:blipFill>
        <p:spPr bwMode="auto">
          <a:xfrm>
            <a:off x="2056784" y="638021"/>
            <a:ext cx="4953616" cy="494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
          <p:cNvSpPr txBox="1">
            <a:spLocks noChangeArrowheads="1"/>
          </p:cNvSpPr>
          <p:nvPr/>
        </p:nvSpPr>
        <p:spPr bwMode="auto">
          <a:xfrm>
            <a:off x="2743200" y="5565457"/>
            <a:ext cx="39211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600" i="1" dirty="0">
                <a:solidFill>
                  <a:schemeClr val="tx1"/>
                </a:solidFill>
              </a:rPr>
              <a:t>Emergency management continuum </a:t>
            </a:r>
          </a:p>
          <a:p>
            <a:pPr>
              <a:spcBef>
                <a:spcPct val="0"/>
              </a:spcBef>
              <a:buFontTx/>
              <a:buNone/>
            </a:pPr>
            <a:r>
              <a:rPr lang="en-CA" altLang="en-US" sz="1000" i="1" dirty="0">
                <a:solidFill>
                  <a:schemeClr val="tx1"/>
                </a:solidFill>
              </a:rPr>
              <a:t>(Canada Emergency Management Planning Guide 2010-2011)</a:t>
            </a:r>
          </a:p>
        </p:txBody>
      </p:sp>
      <p:pic>
        <p:nvPicPr>
          <p:cNvPr id="7" name="Picture 6" descr="P:\webinar\Confidentiality clause FI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extLst>
      <p:ext uri="{BB962C8B-B14F-4D97-AF65-F5344CB8AC3E}">
        <p14:creationId xmlns:p14="http://schemas.microsoft.com/office/powerpoint/2010/main" val="148288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057400"/>
            <a:ext cx="8572500" cy="609600"/>
          </a:xfrm>
        </p:spPr>
        <p:txBody>
          <a:bodyPr/>
          <a:lstStyle/>
          <a:p>
            <a:pPr>
              <a:defRPr/>
            </a:pPr>
            <a:r>
              <a:rPr lang="fr-FR" dirty="0"/>
              <a:t>1) PHARMACISTS PRESCRIBING &amp; DISPENSING</a:t>
            </a:r>
          </a:p>
        </p:txBody>
      </p:sp>
      <p:sp>
        <p:nvSpPr>
          <p:cNvPr id="9219"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217FE494-55BA-4476-BBA2-023903CA923A}" type="slidenum">
              <a:rPr lang="en-US" altLang="en-US" sz="900" smtClean="0">
                <a:solidFill>
                  <a:srgbClr val="8C8E8E"/>
                </a:solidFill>
              </a:rPr>
              <a:pPr>
                <a:spcBef>
                  <a:spcPct val="0"/>
                </a:spcBef>
                <a:buFontTx/>
                <a:buNone/>
              </a:pPr>
              <a:t>8</a:t>
            </a:fld>
            <a:endParaRPr lang="en-US" altLang="en-US" sz="1400">
              <a:solidFill>
                <a:schemeClr val="tx1"/>
              </a:solidFill>
            </a:endParaRPr>
          </a:p>
        </p:txBody>
      </p:sp>
      <p:sp>
        <p:nvSpPr>
          <p:cNvPr id="10246" name="TextBox 7"/>
          <p:cNvSpPr txBox="1">
            <a:spLocks noChangeArrowheads="1"/>
          </p:cNvSpPr>
          <p:nvPr/>
        </p:nvSpPr>
        <p:spPr bwMode="auto">
          <a:xfrm>
            <a:off x="457200" y="2667000"/>
            <a:ext cx="80772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200">
                <a:solidFill>
                  <a:srgbClr val="4F5150"/>
                </a:solidFill>
                <a:latin typeface="Arial" charset="0"/>
                <a:ea typeface="ヒラギノ角ゴ Pro W3" pitchFamily="1" charset="-128"/>
              </a:defRPr>
            </a:lvl1pPr>
            <a:lvl2pPr marL="800100" indent="-342900">
              <a:spcBef>
                <a:spcPct val="20000"/>
              </a:spcBef>
              <a:buChar char="–"/>
              <a:defRPr sz="2000" i="1">
                <a:solidFill>
                  <a:srgbClr val="181E5A"/>
                </a:solidFill>
                <a:latin typeface="Times" pitchFamily="1" charset="0"/>
                <a:ea typeface="ヒラギノ角ゴ Pro W3" pitchFamily="1" charset="-128"/>
              </a:defRPr>
            </a:lvl2pPr>
            <a:lvl3pPr marL="1200150" indent="-28575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lvl="1">
              <a:buFont typeface="Arial" charset="0"/>
              <a:buAutoNum type="alphaLcParenR"/>
              <a:defRPr/>
            </a:pPr>
            <a:r>
              <a:rPr lang="en-CA" altLang="en-US" dirty="0">
                <a:latin typeface="+mn-lt"/>
              </a:rPr>
              <a:t>Emergency/interim supplies &amp; prescription refills/extensions</a:t>
            </a:r>
          </a:p>
          <a:p>
            <a:pPr lvl="2">
              <a:buFontTx/>
              <a:buAutoNum type="romanLcPeriod"/>
              <a:defRPr/>
            </a:pPr>
            <a:r>
              <a:rPr lang="en-CA" altLang="en-US" sz="2000" dirty="0"/>
              <a:t>Based on an existing prescription</a:t>
            </a:r>
          </a:p>
          <a:p>
            <a:pPr lvl="2">
              <a:buFontTx/>
              <a:buAutoNum type="romanLcPeriod"/>
              <a:defRPr/>
            </a:pPr>
            <a:r>
              <a:rPr lang="en-CA" altLang="en-US" sz="2000" dirty="0">
                <a:solidFill>
                  <a:schemeClr val="bg1">
                    <a:lumMod val="75000"/>
                  </a:schemeClr>
                </a:solidFill>
              </a:rPr>
              <a:t>Based on a prescription label or receipt</a:t>
            </a:r>
          </a:p>
          <a:p>
            <a:pPr lvl="2">
              <a:buFontTx/>
              <a:buAutoNum type="romanLcPeriod"/>
              <a:defRPr/>
            </a:pPr>
            <a:r>
              <a:rPr lang="en-CA" altLang="en-US" sz="2000" dirty="0">
                <a:solidFill>
                  <a:schemeClr val="bg1">
                    <a:lumMod val="75000"/>
                  </a:schemeClr>
                </a:solidFill>
              </a:rPr>
              <a:t>Based on pharmacist’s professional judgement</a:t>
            </a:r>
          </a:p>
        </p:txBody>
      </p:sp>
      <p:pic>
        <p:nvPicPr>
          <p:cNvPr id="7" name="Picture 6" descr="P:\webinar\Confidentiality clause F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159250"/>
          </a:xfrm>
        </p:spPr>
        <p:txBody>
          <a:bodyPr/>
          <a:lstStyle/>
          <a:p>
            <a:pPr marL="0" indent="0" algn="ctr">
              <a:buFontTx/>
              <a:buNone/>
              <a:defRPr/>
            </a:pPr>
            <a:r>
              <a:rPr lang="en-US" sz="2400" b="1" dirty="0">
                <a:solidFill>
                  <a:schemeClr val="tx1"/>
                </a:solidFill>
                <a:latin typeface="+mj-lt"/>
              </a:rPr>
              <a:t>Emergency/Interim Supplies</a:t>
            </a:r>
            <a:endParaRPr lang="en-US" sz="2400" b="1" dirty="0">
              <a:solidFill>
                <a:schemeClr val="tx1"/>
              </a:solidFill>
            </a:endParaRPr>
          </a:p>
          <a:p>
            <a:pPr marL="457200" lvl="1" indent="0">
              <a:buFontTx/>
              <a:buNone/>
              <a:defRPr/>
            </a:pPr>
            <a:endParaRPr lang="en-US" sz="1000" dirty="0">
              <a:solidFill>
                <a:schemeClr val="tx1"/>
              </a:solidFill>
              <a:latin typeface="Times" panose="02020603050405020304" pitchFamily="18" charset="0"/>
              <a:cs typeface="Times" panose="02020603050405020304" pitchFamily="18" charset="0"/>
            </a:endParaRPr>
          </a:p>
          <a:p>
            <a:pPr marL="457200" lvl="1" indent="0">
              <a:buFontTx/>
              <a:buNone/>
              <a:defRPr/>
            </a:pPr>
            <a:r>
              <a:rPr lang="en-US" sz="2200" b="1" i="0" u="sng" dirty="0">
                <a:solidFill>
                  <a:schemeClr val="tx1"/>
                </a:solidFill>
                <a:latin typeface="+mn-lt"/>
                <a:cs typeface="Times" panose="02020603050405020304" pitchFamily="18" charset="0"/>
              </a:rPr>
              <a:t>CANADA</a:t>
            </a:r>
            <a:r>
              <a:rPr lang="en-US" i="0" dirty="0">
                <a:solidFill>
                  <a:schemeClr val="tx1"/>
                </a:solidFill>
                <a:latin typeface="+mn-lt"/>
                <a:cs typeface="Times" panose="02020603050405020304" pitchFamily="18" charset="0"/>
              </a:rPr>
              <a:t>:</a:t>
            </a:r>
          </a:p>
          <a:p>
            <a:pPr lvl="1">
              <a:defRPr/>
            </a:pPr>
            <a:r>
              <a:rPr lang="en-US" sz="1800" i="0" dirty="0">
                <a:solidFill>
                  <a:schemeClr val="tx1"/>
                </a:solidFill>
                <a:latin typeface="+mn-lt"/>
                <a:cs typeface="Times" panose="02020603050405020304" pitchFamily="18" charset="0"/>
              </a:rPr>
              <a:t>British Columbia, Alberta, Saskatchewan, Manitoba, Ontario, Québec, Nova Scotia: emergency refills of existing </a:t>
            </a:r>
            <a:r>
              <a:rPr lang="en-US" sz="1800" i="0" dirty="0" smtClean="0">
                <a:solidFill>
                  <a:schemeClr val="tx1"/>
                </a:solidFill>
                <a:latin typeface="+mn-lt"/>
                <a:cs typeface="Times" panose="02020603050405020304" pitchFamily="18" charset="0"/>
              </a:rPr>
              <a:t>prescriptions.</a:t>
            </a:r>
            <a:endParaRPr lang="en-US" sz="1800" i="0" dirty="0">
              <a:solidFill>
                <a:schemeClr val="tx1"/>
              </a:solidFill>
              <a:latin typeface="+mn-lt"/>
              <a:cs typeface="Times" panose="02020603050405020304" pitchFamily="18" charset="0"/>
            </a:endParaRPr>
          </a:p>
          <a:p>
            <a:pPr lvl="1">
              <a:defRPr/>
            </a:pPr>
            <a:r>
              <a:rPr lang="en-US" sz="1800" i="0" dirty="0">
                <a:solidFill>
                  <a:schemeClr val="tx1"/>
                </a:solidFill>
                <a:latin typeface="+mn-lt"/>
                <a:cs typeface="Times" panose="02020603050405020304" pitchFamily="18" charset="0"/>
              </a:rPr>
              <a:t>Newfoundland, New Brunswick: minimum amount needed until next appointment (NFL: pharmacist to notify prescriber within 72 hours</a:t>
            </a:r>
            <a:r>
              <a:rPr lang="en-US" sz="1800" i="0" dirty="0" smtClean="0">
                <a:solidFill>
                  <a:schemeClr val="tx1"/>
                </a:solidFill>
                <a:latin typeface="+mn-lt"/>
                <a:cs typeface="Times" panose="02020603050405020304" pitchFamily="18" charset="0"/>
              </a:rPr>
              <a:t>).</a:t>
            </a:r>
            <a:endParaRPr lang="en-US" sz="1800" i="0" dirty="0">
              <a:solidFill>
                <a:schemeClr val="tx1"/>
              </a:solidFill>
              <a:latin typeface="+mn-lt"/>
              <a:cs typeface="Times" panose="02020603050405020304" pitchFamily="18" charset="0"/>
            </a:endParaRPr>
          </a:p>
          <a:p>
            <a:pPr lvl="1">
              <a:defRPr/>
            </a:pPr>
            <a:endParaRPr lang="en-US" sz="1800" dirty="0">
              <a:latin typeface="+mn-lt"/>
              <a:cs typeface="Times" panose="02020603050405020304" pitchFamily="18" charset="0"/>
            </a:endParaRPr>
          </a:p>
          <a:p>
            <a:pPr marL="457200" lvl="1" indent="0" algn="just">
              <a:buFontTx/>
              <a:buNone/>
              <a:defRPr/>
            </a:pPr>
            <a:r>
              <a:rPr lang="en-US" sz="2200" b="1" i="0" u="sng" dirty="0">
                <a:solidFill>
                  <a:schemeClr val="tx1"/>
                </a:solidFill>
                <a:latin typeface="+mn-lt"/>
                <a:cs typeface="Times" panose="02020603050405020304" pitchFamily="18" charset="0"/>
              </a:rPr>
              <a:t>USA</a:t>
            </a:r>
            <a:r>
              <a:rPr lang="en-US" i="0" dirty="0">
                <a:solidFill>
                  <a:schemeClr val="tx1"/>
                </a:solidFill>
                <a:latin typeface="+mn-lt"/>
                <a:cs typeface="Times" panose="02020603050405020304" pitchFamily="18" charset="0"/>
              </a:rPr>
              <a:t>:</a:t>
            </a:r>
          </a:p>
          <a:p>
            <a:pPr lvl="1" algn="just">
              <a:defRPr/>
            </a:pPr>
            <a:r>
              <a:rPr lang="en-US" altLang="en-US" sz="1800" i="0" dirty="0">
                <a:solidFill>
                  <a:schemeClr val="tx1"/>
                </a:solidFill>
                <a:latin typeface="+mn-lt"/>
                <a:cs typeface="Times" panose="02020603050405020304" pitchFamily="18" charset="0"/>
              </a:rPr>
              <a:t>Louisiana: 30 days (limited to 72 hours before Hurricane Katrina</a:t>
            </a:r>
            <a:r>
              <a:rPr lang="en-US" altLang="en-US" sz="1800" i="0" dirty="0" smtClean="0">
                <a:solidFill>
                  <a:schemeClr val="tx1"/>
                </a:solidFill>
                <a:latin typeface="+mn-lt"/>
                <a:cs typeface="Times" panose="02020603050405020304" pitchFamily="18" charset="0"/>
              </a:rPr>
              <a:t>).</a:t>
            </a:r>
            <a:endParaRPr lang="en-US" altLang="en-US" sz="1800" i="0" dirty="0">
              <a:solidFill>
                <a:schemeClr val="tx1"/>
              </a:solidFill>
              <a:latin typeface="+mn-lt"/>
              <a:cs typeface="Times" panose="02020603050405020304" pitchFamily="18" charset="0"/>
            </a:endParaRPr>
          </a:p>
          <a:p>
            <a:pPr lvl="1">
              <a:defRPr/>
            </a:pPr>
            <a:r>
              <a:rPr lang="en-US" altLang="en-US" sz="1800" i="0" dirty="0">
                <a:solidFill>
                  <a:schemeClr val="tx1"/>
                </a:solidFill>
                <a:latin typeface="+mn-lt"/>
                <a:cs typeface="Times" panose="02020603050405020304" pitchFamily="18" charset="0"/>
              </a:rPr>
              <a:t>Texas: 30 days; excludes controlled </a:t>
            </a:r>
            <a:r>
              <a:rPr lang="en-US" altLang="en-US" sz="1800" i="0" dirty="0" smtClean="0">
                <a:solidFill>
                  <a:schemeClr val="tx1"/>
                </a:solidFill>
                <a:latin typeface="+mn-lt"/>
                <a:cs typeface="Times" panose="02020603050405020304" pitchFamily="18" charset="0"/>
              </a:rPr>
              <a:t>substances. </a:t>
            </a:r>
            <a:endParaRPr lang="en-US" altLang="en-US" sz="1800" i="0" dirty="0">
              <a:solidFill>
                <a:schemeClr val="tx1"/>
              </a:solidFill>
              <a:latin typeface="+mn-lt"/>
              <a:cs typeface="Times" panose="02020603050405020304" pitchFamily="18" charset="0"/>
            </a:endParaRPr>
          </a:p>
          <a:p>
            <a:pPr lvl="1">
              <a:defRPr/>
            </a:pPr>
            <a:r>
              <a:rPr lang="en-US" altLang="en-US" sz="1800" i="0" dirty="0">
                <a:solidFill>
                  <a:schemeClr val="tx1"/>
                </a:solidFill>
                <a:latin typeface="+mn-lt"/>
                <a:cs typeface="Times" panose="02020603050405020304" pitchFamily="18" charset="0"/>
              </a:rPr>
              <a:t>Maryland: 72 hours, but pharmacist </a:t>
            </a:r>
            <a:r>
              <a:rPr lang="en-US" sz="1800" i="0" dirty="0">
                <a:solidFill>
                  <a:schemeClr val="tx1"/>
                </a:solidFill>
                <a:latin typeface="+mn-lt"/>
                <a:cs typeface="Times" panose="02020603050405020304" pitchFamily="18" charset="0"/>
              </a:rPr>
              <a:t>must call a 24/7 telephone number to obtain </a:t>
            </a:r>
            <a:r>
              <a:rPr lang="en-US" sz="1800" i="0" dirty="0" smtClean="0">
                <a:solidFill>
                  <a:schemeClr val="tx1"/>
                </a:solidFill>
                <a:latin typeface="+mn-lt"/>
                <a:cs typeface="Times" panose="02020603050405020304" pitchFamily="18" charset="0"/>
              </a:rPr>
              <a:t>authorization.</a:t>
            </a:r>
            <a:endParaRPr lang="en-US" sz="1800" i="0" dirty="0">
              <a:solidFill>
                <a:schemeClr val="tx1"/>
              </a:solidFill>
              <a:latin typeface="+mn-lt"/>
              <a:cs typeface="Times" panose="02020603050405020304" pitchFamily="18" charset="0"/>
            </a:endParaRPr>
          </a:p>
        </p:txBody>
      </p:sp>
      <p:sp>
        <p:nvSpPr>
          <p:cNvPr id="10243" name="Slide Number Placeholder 3"/>
          <p:cNvSpPr>
            <a:spLocks noGrp="1"/>
          </p:cNvSpPr>
          <p:nvPr>
            <p:ph type="sldNum" sz="quarter" idx="10"/>
          </p:nvPr>
        </p:nvSpPr>
        <p:spPr>
          <a:noFill/>
        </p:spPr>
        <p:txBody>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fld id="{2819E6C1-56CE-4429-87EE-125249EAE3DC}" type="slidenum">
              <a:rPr lang="en-US" altLang="en-US" sz="900" smtClean="0">
                <a:solidFill>
                  <a:srgbClr val="8C8E8E"/>
                </a:solidFill>
              </a:rPr>
              <a:pPr>
                <a:spcBef>
                  <a:spcPct val="0"/>
                </a:spcBef>
                <a:buFontTx/>
                <a:buNone/>
              </a:pPr>
              <a:t>9</a:t>
            </a:fld>
            <a:endParaRPr lang="en-US" altLang="en-US" sz="1400">
              <a:solidFill>
                <a:schemeClr val="tx1"/>
              </a:solidFill>
            </a:endParaRPr>
          </a:p>
        </p:txBody>
      </p:sp>
      <p:sp>
        <p:nvSpPr>
          <p:cNvPr id="10244" name="TextBox 1"/>
          <p:cNvSpPr txBox="1">
            <a:spLocks noChangeArrowheads="1"/>
          </p:cNvSpPr>
          <p:nvPr/>
        </p:nvSpPr>
        <p:spPr bwMode="auto">
          <a:xfrm>
            <a:off x="914400" y="4419600"/>
            <a:ext cx="57578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chemeClr val="tx1"/>
                </a:solidFill>
                <a:hlinkClick r:id="rId3"/>
              </a:rPr>
              <a:t>http://www.ncbi.nlm.nih.gov/pmc/articles/PMC2646478/pdf/phr124000217.pdf</a:t>
            </a:r>
            <a:endParaRPr lang="en-CA" altLang="en-US" sz="1000" i="1" dirty="0">
              <a:solidFill>
                <a:schemeClr val="tx1"/>
              </a:solidFill>
            </a:endParaRPr>
          </a:p>
          <a:p>
            <a:pPr>
              <a:spcBef>
                <a:spcPct val="0"/>
              </a:spcBef>
              <a:buFontTx/>
              <a:buNone/>
            </a:pPr>
            <a:r>
              <a:rPr lang="en-US" altLang="en-US" sz="1000" i="1" u="sng" dirty="0">
                <a:solidFill>
                  <a:schemeClr val="tx1"/>
                </a:solidFill>
                <a:hlinkClick r:id="rId4"/>
              </a:rPr>
              <a:t>http://www.statutes.legis.state.tx.us/Docs/HS/htm/HS.481.htm</a:t>
            </a:r>
            <a:r>
              <a:rPr lang="en-US" altLang="en-US" sz="1000" i="1" dirty="0">
                <a:solidFill>
                  <a:schemeClr val="tx1"/>
                </a:solidFill>
              </a:rPr>
              <a:t> </a:t>
            </a:r>
            <a:endParaRPr lang="en-CA" altLang="en-US" sz="1000" i="1" dirty="0">
              <a:solidFill>
                <a:schemeClr val="tx1"/>
              </a:solidFill>
            </a:endParaRPr>
          </a:p>
          <a:p>
            <a:pPr>
              <a:spcBef>
                <a:spcPct val="0"/>
              </a:spcBef>
              <a:buFontTx/>
              <a:buNone/>
            </a:pPr>
            <a:r>
              <a:rPr lang="en-US" altLang="en-US" sz="1000" i="1" u="sng" dirty="0">
                <a:solidFill>
                  <a:schemeClr val="tx1"/>
                </a:solidFill>
                <a:hlinkClick r:id="rId5"/>
              </a:rPr>
              <a:t>http://www.hopkinsmedicine.org/johns_hopkins_healthcare/downloads/PPEmergency_Supply.pdf</a:t>
            </a:r>
            <a:r>
              <a:rPr lang="en-US" altLang="en-US" sz="1000" i="1" u="sng" dirty="0">
                <a:solidFill>
                  <a:schemeClr val="tx1"/>
                </a:solidFill>
              </a:rPr>
              <a:t> </a:t>
            </a:r>
            <a:r>
              <a:rPr lang="en-CA" altLang="en-US" sz="1000" dirty="0">
                <a:solidFill>
                  <a:schemeClr val="tx1"/>
                </a:solidFill>
              </a:rPr>
              <a:t> </a:t>
            </a:r>
            <a:endParaRPr lang="en-CA" altLang="en-US" sz="1000" i="1" dirty="0">
              <a:solidFill>
                <a:schemeClr val="tx1"/>
              </a:solidFill>
            </a:endParaRPr>
          </a:p>
        </p:txBody>
      </p:sp>
      <p:pic>
        <p:nvPicPr>
          <p:cNvPr id="10245" name="Picture 7" descr="Share your story about an act of kindness during Toronto's flo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716" y="5164138"/>
            <a:ext cx="2456084" cy="164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4"/>
          <p:cNvSpPr txBox="1">
            <a:spLocks noChangeArrowheads="1"/>
          </p:cNvSpPr>
          <p:nvPr/>
        </p:nvSpPr>
        <p:spPr bwMode="auto">
          <a:xfrm>
            <a:off x="655416" y="5888831"/>
            <a:ext cx="287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600" i="1" dirty="0">
                <a:solidFill>
                  <a:schemeClr val="tx1"/>
                </a:solidFill>
              </a:rPr>
              <a:t>Canada, Ontario flood, 2013</a:t>
            </a:r>
          </a:p>
        </p:txBody>
      </p:sp>
      <p:sp>
        <p:nvSpPr>
          <p:cNvPr id="10247" name="TextBox 1"/>
          <p:cNvSpPr txBox="1">
            <a:spLocks noChangeArrowheads="1"/>
          </p:cNvSpPr>
          <p:nvPr/>
        </p:nvSpPr>
        <p:spPr bwMode="auto">
          <a:xfrm>
            <a:off x="890366" y="24384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rgbClr val="4F5150"/>
                </a:solidFill>
                <a:latin typeface="Arial" charset="0"/>
                <a:ea typeface="ヒラギノ角ゴ Pro W3" pitchFamily="1" charset="-128"/>
              </a:defRPr>
            </a:lvl1pPr>
            <a:lvl2pPr marL="742950" indent="-285750">
              <a:spcBef>
                <a:spcPct val="20000"/>
              </a:spcBef>
              <a:buChar char="–"/>
              <a:defRPr sz="2000" i="1">
                <a:solidFill>
                  <a:srgbClr val="181E5A"/>
                </a:solidFill>
                <a:latin typeface="Times" pitchFamily="1" charset="0"/>
                <a:ea typeface="ヒラギノ角ゴ Pro W3" pitchFamily="1" charset="-128"/>
              </a:defRPr>
            </a:lvl2pPr>
            <a:lvl3pPr marL="1143000" indent="-228600">
              <a:spcBef>
                <a:spcPct val="20000"/>
              </a:spcBef>
              <a:buChar char="•"/>
              <a:defRPr>
                <a:solidFill>
                  <a:srgbClr val="4F5150"/>
                </a:solidFill>
                <a:latin typeface="Arial" charset="0"/>
                <a:ea typeface="ヒラギノ角ゴ Pro W3" pitchFamily="1" charset="-128"/>
              </a:defRPr>
            </a:lvl3pPr>
            <a:lvl4pPr marL="1600200" indent="-228600">
              <a:spcBef>
                <a:spcPct val="20000"/>
              </a:spcBef>
              <a:buChar char="–"/>
              <a:defRPr sz="1600">
                <a:solidFill>
                  <a:srgbClr val="EEA521"/>
                </a:solidFill>
                <a:latin typeface="Arial" charset="0"/>
                <a:ea typeface="ヒラギノ角ゴ Pro W3" pitchFamily="1" charset="-128"/>
              </a:defRPr>
            </a:lvl4pPr>
            <a:lvl5pPr marL="2057400" indent="-228600">
              <a:spcBef>
                <a:spcPct val="20000"/>
              </a:spcBef>
              <a:buChar char="»"/>
              <a:defRPr sz="1400" i="1">
                <a:solidFill>
                  <a:srgbClr val="6A9BB2"/>
                </a:solidFill>
                <a:latin typeface="Times" pitchFamily="1" charset="0"/>
                <a:ea typeface="ヒラギノ角ゴ Pro W3" pitchFamily="1" charset="-128"/>
              </a:defRPr>
            </a:lvl5pPr>
            <a:lvl6pPr marL="25146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6pPr>
            <a:lvl7pPr marL="29718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7pPr>
            <a:lvl8pPr marL="34290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8pPr>
            <a:lvl9pPr marL="3886200" indent="-228600" eaLnBrk="0" fontAlgn="base" hangingPunct="0">
              <a:spcBef>
                <a:spcPct val="20000"/>
              </a:spcBef>
              <a:spcAft>
                <a:spcPct val="0"/>
              </a:spcAft>
              <a:buChar char="»"/>
              <a:defRPr sz="1400" i="1">
                <a:solidFill>
                  <a:srgbClr val="6A9BB2"/>
                </a:solidFill>
                <a:latin typeface="Times" pitchFamily="1" charset="0"/>
                <a:ea typeface="ヒラギノ角ゴ Pro W3" pitchFamily="1" charset="-128"/>
              </a:defRPr>
            </a:lvl9pPr>
          </a:lstStyle>
          <a:p>
            <a:pPr>
              <a:spcBef>
                <a:spcPct val="0"/>
              </a:spcBef>
              <a:buFontTx/>
              <a:buNone/>
            </a:pPr>
            <a:r>
              <a:rPr lang="en-CA" altLang="en-US" sz="1000" i="1" u="sng" dirty="0">
                <a:solidFill>
                  <a:srgbClr val="6A9BB2"/>
                </a:solidFill>
                <a:hlinkClick r:id="rId7"/>
              </a:rPr>
              <a:t>http://blueprintforpharmacy.ca/docs/kt-tools/canada-environmental-scan-of-pharmacy-services---cpha-october-2013---final.pdf</a:t>
            </a:r>
            <a:r>
              <a:rPr lang="en-CA" altLang="en-US" sz="1000" i="1" u="sng" dirty="0">
                <a:solidFill>
                  <a:srgbClr val="6A9BB2"/>
                </a:solidFill>
              </a:rPr>
              <a:t> </a:t>
            </a:r>
          </a:p>
          <a:p>
            <a:pPr>
              <a:spcBef>
                <a:spcPct val="0"/>
              </a:spcBef>
              <a:buFontTx/>
              <a:buNone/>
            </a:pPr>
            <a:r>
              <a:rPr lang="en-CA" altLang="en-US" sz="1000" i="1" u="sng" dirty="0">
                <a:solidFill>
                  <a:srgbClr val="6A9BB2"/>
                </a:solidFill>
                <a:hlinkClick r:id="rId8"/>
              </a:rPr>
              <a:t>http://www.pharmacists.ca/cpha-ca/assets/File/pharmacy-in-canada/ExpandedScopeChart.pdf</a:t>
            </a:r>
            <a:r>
              <a:rPr lang="en-CA" altLang="en-US" sz="1000" i="1" u="sng" dirty="0">
                <a:solidFill>
                  <a:srgbClr val="6A9BB2"/>
                </a:solidFill>
              </a:rPr>
              <a:t> </a:t>
            </a:r>
          </a:p>
        </p:txBody>
      </p:sp>
      <p:pic>
        <p:nvPicPr>
          <p:cNvPr id="8" name="Picture 7" descr="P:\webinar\Confidentiality clause FIP.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0400" y="5257800"/>
            <a:ext cx="1762125" cy="16002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8937</TotalTime>
  <Words>7950</Words>
  <Application>Microsoft Office PowerPoint</Application>
  <PresentationFormat>On-screen Show (4:3)</PresentationFormat>
  <Paragraphs>933</Paragraphs>
  <Slides>65</Slides>
  <Notes>22</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Blank Presentation</vt:lpstr>
      <vt:lpstr>1_Blank Presentation</vt:lpstr>
      <vt:lpstr>PowerPoint Presentation</vt:lpstr>
      <vt:lpstr>LEARNING OBJECTIVES</vt:lpstr>
      <vt:lpstr>OUTLINE</vt:lpstr>
      <vt:lpstr>INTRODUCTION</vt:lpstr>
      <vt:lpstr>PowerPoint Presentation</vt:lpstr>
      <vt:lpstr>BACKGROUND</vt:lpstr>
      <vt:lpstr>PowerPoint Presentation</vt:lpstr>
      <vt:lpstr>1) PHARMACISTS PRESCRIBING &amp; DISPENSING</vt:lpstr>
      <vt:lpstr>PowerPoint Presentation</vt:lpstr>
      <vt:lpstr>PowerPoint Presentation</vt:lpstr>
      <vt:lpstr>PowerPoint Presentation</vt:lpstr>
      <vt:lpstr>1) PHARMACISTS PRESCRIBING &amp; DISPENSING</vt:lpstr>
      <vt:lpstr>PowerPoint Presentation</vt:lpstr>
      <vt:lpstr>1) PHARMACISTS PRESCRIBING &amp; DISPENSING</vt:lpstr>
      <vt:lpstr>PowerPoint Presentation</vt:lpstr>
      <vt:lpstr>1) PHARMACISTS PRESCRIBING &amp; DISPENSING</vt:lpstr>
      <vt:lpstr>PowerPoint Presentation</vt:lpstr>
      <vt:lpstr>1) PHARMACISTS PRESCRIBING &amp; DISPENSING</vt:lpstr>
      <vt:lpstr>PowerPoint Presentation</vt:lpstr>
      <vt:lpstr>PowerPoint Presentation</vt:lpstr>
      <vt:lpstr>Antibiotics Prescribing</vt:lpstr>
      <vt:lpstr>1) PHARMACISTS PRESCRIBING &amp; DISPENSING</vt:lpstr>
      <vt:lpstr>PowerPoint Presentation</vt:lpstr>
      <vt:lpstr>1) PHARMACISTS PRESCRIBING &amp; DISPENSING</vt:lpstr>
      <vt:lpstr>Indirect Physician Directives</vt:lpstr>
      <vt:lpstr>Indirect Physician Directives (continued)</vt:lpstr>
      <vt:lpstr>Credentialing</vt:lpstr>
      <vt:lpstr>2) ADMINISTERING DRUGS BY INJECTION</vt:lpstr>
      <vt:lpstr>PowerPoint Presentation</vt:lpstr>
      <vt:lpstr>PowerPoint Presentation</vt:lpstr>
      <vt:lpstr>2) ADMINISTERING DRUGS BY INJECTION</vt:lpstr>
      <vt:lpstr>PowerPoint Presentation</vt:lpstr>
      <vt:lpstr>3) AGENCIES TO MONITOR OVER-THE-COUNTER DRUG SALES: OUTBREAK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HUMAN RESOURCES</vt:lpstr>
      <vt:lpstr>PowerPoint Presentation</vt:lpstr>
      <vt:lpstr>PowerPoint Presentation</vt:lpstr>
      <vt:lpstr>OBJECTIVES OF THE STUDY</vt:lpstr>
      <vt:lpstr>STUDY DESIGN</vt:lpstr>
      <vt:lpstr>PowerPoint Presentation</vt:lpstr>
      <vt:lpstr>DATA ANALYSIS</vt:lpstr>
      <vt:lpstr>RESULTS</vt:lpstr>
      <vt:lpstr>Pharmaceuticals</vt:lpstr>
      <vt:lpstr>Plan</vt:lpstr>
      <vt:lpstr>Communication</vt:lpstr>
      <vt:lpstr>Human Resources Issues</vt:lpstr>
      <vt:lpstr>Transportation</vt:lpstr>
      <vt:lpstr>Pharmacy Law</vt:lpstr>
      <vt:lpstr>LESSONS LEARNED</vt:lpstr>
      <vt:lpstr>LESSONS LEARNED (CONTINUED)</vt:lpstr>
      <vt:lpstr>LESSONS LEARNED (CONTINUED)</vt:lpstr>
      <vt:lpstr>PowerPoint Presentation</vt:lpstr>
      <vt:lpstr>PowerPoint Presentation</vt:lpstr>
      <vt:lpstr>REFERENCES</vt:lpstr>
    </vt:vector>
  </TitlesOfParts>
  <Company>Mediaplus Advertising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Mediaplus Advertising</dc:creator>
  <cp:lastModifiedBy>Lee, Stephanie</cp:lastModifiedBy>
  <cp:revision>742</cp:revision>
  <cp:lastPrinted>2014-07-16T13:12:41Z</cp:lastPrinted>
  <dcterms:created xsi:type="dcterms:W3CDTF">2011-05-10T20:27:52Z</dcterms:created>
  <dcterms:modified xsi:type="dcterms:W3CDTF">2016-11-18T20:25:22Z</dcterms:modified>
</cp:coreProperties>
</file>