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80" r:id="rId4"/>
    <p:sldId id="281" r:id="rId5"/>
    <p:sldId id="283" r:id="rId6"/>
    <p:sldId id="274" r:id="rId7"/>
    <p:sldId id="284" r:id="rId8"/>
    <p:sldId id="305" r:id="rId9"/>
    <p:sldId id="303" r:id="rId10"/>
    <p:sldId id="304" r:id="rId11"/>
    <p:sldId id="306" r:id="rId12"/>
    <p:sldId id="299" r:id="rId13"/>
    <p:sldId id="300" r:id="rId14"/>
    <p:sldId id="301" r:id="rId15"/>
    <p:sldId id="294" r:id="rId16"/>
    <p:sldId id="293" r:id="rId17"/>
    <p:sldId id="289" r:id="rId18"/>
    <p:sldId id="296" r:id="rId19"/>
    <p:sldId id="298" r:id="rId20"/>
    <p:sldId id="261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F"/>
    <a:srgbClr val="DA1C5C"/>
    <a:srgbClr val="F26522"/>
    <a:srgbClr val="9E1F63"/>
    <a:srgbClr val="BE202E"/>
    <a:srgbClr val="FAA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5"/>
    <p:restoredTop sz="94683"/>
  </p:normalViewPr>
  <p:slideViewPr>
    <p:cSldViewPr snapToGrid="0" snapToObjects="1">
      <p:cViewPr varScale="1">
        <p:scale>
          <a:sx n="68" d="100"/>
          <a:sy n="68" d="100"/>
        </p:scale>
        <p:origin x="1230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4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8144-F5A6-1946-9E05-677F064FD8D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796C3-980F-D047-BDC6-89387F611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EE97B-CF42-A44A-9522-F8908FA70BA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9D39-1A7E-5D44-8910-0AB4DD2CE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19D39-1A7E-5D44-8910-0AB4DD2CE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19D39-1A7E-5D44-8910-0AB4DD2CE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>
                <a:lumMod val="50000"/>
              </a:schemeClr>
            </a:gs>
            <a:gs pos="27000">
              <a:schemeClr val="tx2">
                <a:lumMod val="75000"/>
              </a:schemeClr>
            </a:gs>
            <a:gs pos="83000">
              <a:schemeClr val="tx2"/>
            </a:gs>
            <a:gs pos="99000">
              <a:schemeClr val="tx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052" y="3172178"/>
            <a:ext cx="8662591" cy="811785"/>
          </a:xfrm>
        </p:spPr>
        <p:txBody>
          <a:bodyPr anchor="b">
            <a:normAutofit/>
          </a:bodyPr>
          <a:lstStyle>
            <a:lvl1pPr algn="ctr">
              <a:lnSpc>
                <a:spcPts val="3800"/>
              </a:lnSpc>
              <a:defRPr sz="4000" b="1" i="0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8" y="4331629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0" y="6326141"/>
            <a:ext cx="620925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9C2A8F-E970-8842-A7B4-BF08375972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817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43BC92-4969-DE4F-B6BE-94D8903D1143}"/>
              </a:ext>
            </a:extLst>
          </p:cNvPr>
          <p:cNvSpPr/>
          <p:nvPr userDrawn="1"/>
        </p:nvSpPr>
        <p:spPr>
          <a:xfrm>
            <a:off x="0" y="1"/>
            <a:ext cx="9906000" cy="685800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37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92BB3B-8222-CE47-9172-A6C8DA5BB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6700" y="3200400"/>
            <a:ext cx="42926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2236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6" y="127919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2300" b="1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2000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0" y="6326141"/>
            <a:ext cx="620925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268182"/>
            <a:ext cx="8421116" cy="873952"/>
          </a:xfrm>
          <a:noFill/>
          <a:ln>
            <a:noFill/>
          </a:ln>
        </p:spPr>
        <p:txBody>
          <a:bodyPr/>
          <a:lstStyle>
            <a:lvl1pPr algn="l">
              <a:defRPr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0" y="1020694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2F0BF1C0-E3EF-1B40-9329-8CC1579B7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58" y="6162357"/>
            <a:ext cx="42926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2236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6" y="1475747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2300" b="1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2000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0" y="6326141"/>
            <a:ext cx="620925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268182"/>
            <a:ext cx="8421116" cy="873952"/>
          </a:xfrm>
          <a:noFill/>
          <a:ln>
            <a:noFill/>
          </a:ln>
        </p:spPr>
        <p:txBody>
          <a:bodyPr/>
          <a:lstStyle>
            <a:lvl1pPr algn="l">
              <a:defRPr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0" y="1285611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2F0BF1C0-E3EF-1B40-9329-8CC1579B7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58" y="6162357"/>
            <a:ext cx="4292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6" y="127919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2300" b="1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2000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0" y="6326141"/>
            <a:ext cx="620925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268182"/>
            <a:ext cx="8421116" cy="873952"/>
          </a:xfrm>
          <a:noFill/>
          <a:ln>
            <a:noFill/>
          </a:ln>
        </p:spPr>
        <p:txBody>
          <a:bodyPr/>
          <a:lstStyle>
            <a:lvl1pPr algn="l">
              <a:defRPr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0" y="1020694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4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6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60"/>
            <a:ext cx="8410799" cy="136818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6635" y="6326141"/>
            <a:ext cx="620925" cy="25083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EF4D40-C777-7D48-8A3A-3DD032CCE30B}"/>
              </a:ext>
            </a:extLst>
          </p:cNvPr>
          <p:cNvSpPr/>
          <p:nvPr userDrawn="1"/>
        </p:nvSpPr>
        <p:spPr>
          <a:xfrm>
            <a:off x="0" y="5902236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6A9AED-C7F9-6149-A0DB-ED45A4F17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58" y="6162357"/>
            <a:ext cx="42926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1495545"/>
            <a:ext cx="4148646" cy="4406688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1495545"/>
            <a:ext cx="4148138" cy="4406688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6635" y="6326141"/>
            <a:ext cx="620925" cy="25083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68477" y="1495545"/>
            <a:ext cx="0" cy="4205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FDAE7CF-989C-A048-8757-37A7B7DF16CE}"/>
              </a:ext>
            </a:extLst>
          </p:cNvPr>
          <p:cNvSpPr/>
          <p:nvPr userDrawn="1"/>
        </p:nvSpPr>
        <p:spPr>
          <a:xfrm>
            <a:off x="0" y="5902236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5AE96D8-836F-DF47-BA88-3EDA605C5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443" y="432774"/>
            <a:ext cx="8421116" cy="873952"/>
          </a:xfrm>
          <a:noFill/>
          <a:ln>
            <a:noFill/>
          </a:ln>
        </p:spPr>
        <p:txBody>
          <a:bodyPr/>
          <a:lstStyle>
            <a:lvl1pPr algn="l">
              <a:defRPr b="1" i="0" cap="none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050F71-E449-CC44-A699-2B5EB130EB9B}"/>
              </a:ext>
            </a:extLst>
          </p:cNvPr>
          <p:cNvCxnSpPr/>
          <p:nvPr userDrawn="1"/>
        </p:nvCxnSpPr>
        <p:spPr>
          <a:xfrm>
            <a:off x="742442" y="1258438"/>
            <a:ext cx="84211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966EA86-2768-A74A-9BBA-2CD0EB05B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58" y="6162357"/>
            <a:ext cx="42926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1495545"/>
            <a:ext cx="4148138" cy="4406688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5225" y="6326141"/>
            <a:ext cx="620925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6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48D36F-11FE-0D48-809E-C97306CF1D17}"/>
              </a:ext>
            </a:extLst>
          </p:cNvPr>
          <p:cNvSpPr/>
          <p:nvPr userDrawn="1"/>
        </p:nvSpPr>
        <p:spPr>
          <a:xfrm>
            <a:off x="0" y="5902236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3877" y="6326141"/>
            <a:ext cx="620925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61AAC2D-DD1E-CA47-8FF1-BF888C45B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268182"/>
            <a:ext cx="8421116" cy="873952"/>
          </a:xfrm>
          <a:noFill/>
          <a:ln>
            <a:noFill/>
          </a:ln>
        </p:spPr>
        <p:txBody>
          <a:bodyPr/>
          <a:lstStyle>
            <a:lvl1pPr algn="l">
              <a:defRPr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9A7807-1E9F-2645-B1AD-BE7B1326AC20}"/>
              </a:ext>
            </a:extLst>
          </p:cNvPr>
          <p:cNvCxnSpPr>
            <a:cxnSpLocks/>
          </p:cNvCxnSpPr>
          <p:nvPr userDrawn="1"/>
        </p:nvCxnSpPr>
        <p:spPr>
          <a:xfrm>
            <a:off x="474980" y="1020694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B64EAA3-217C-B34A-8AD9-DD9C77E82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58" y="6162357"/>
            <a:ext cx="42926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0" y="6326141"/>
            <a:ext cx="620925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20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6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8"/>
            <a:ext cx="5421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©2016 WHO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78"/>
            <a:ext cx="62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1" r:id="rId5"/>
    <p:sldLayoutId id="2147483652" r:id="rId6"/>
    <p:sldLayoutId id="2147483657" r:id="rId7"/>
    <p:sldLayoutId id="2147483654" r:id="rId8"/>
    <p:sldLayoutId id="2147483656" r:id="rId9"/>
    <p:sldLayoutId id="2147483659" r:id="rId10"/>
    <p:sldLayoutId id="21474836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breastfeeding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maA00M4kNI" TargetMode="External"/><Relationship Id="rId3" Type="http://schemas.openxmlformats.org/officeDocument/2006/relationships/hyperlink" Target="https://www.youtube.com/watch?v=8c_UJwLq8PI&amp;feature=emb_title" TargetMode="External"/><Relationship Id="rId7" Type="http://schemas.openxmlformats.org/officeDocument/2006/relationships/hyperlink" Target="https://www.youtube.com/watch?v=adB8RW4I3o4&amp;t=9s" TargetMode="External"/><Relationship Id="rId2" Type="http://schemas.openxmlformats.org/officeDocument/2006/relationships/hyperlink" Target="https://www.youtube.com/watch?v=1APwq1df6Mw&amp;feature=emb_title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ciUniZGD4tY&amp;t=4s" TargetMode="External"/><Relationship Id="rId5" Type="http://schemas.openxmlformats.org/officeDocument/2006/relationships/hyperlink" Target="https://www.youtube.com/watch?time_continue=1&amp;v=9Tv2BVN_WTk&amp;feature=emb_title" TargetMode="External"/><Relationship Id="rId4" Type="http://schemas.openxmlformats.org/officeDocument/2006/relationships/hyperlink" Target="https://www.youtube.com/watch?time_continue=1&amp;v=esM_ePHn0aw&amp;feature=emb_titl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advice-on-the-use-of-masks-in-the-community-during-home-care-and-in-healthcare-settings-in-the-context-of-the-novel-coronavirus-(2019-ncov)-outbreak" TargetMode="External"/><Relationship Id="rId2" Type="http://schemas.openxmlformats.org/officeDocument/2006/relationships/hyperlink" Target="https://www.who.int/publications/i/item/modes-of-transmission-of-virus-causing-covid-19-implications-for-ipc-precaution-recommendation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who.int/publications/i/item/10665332639" TargetMode="External"/><Relationship Id="rId5" Type="http://schemas.openxmlformats.org/officeDocument/2006/relationships/hyperlink" Target="https://www.who.int/emergencies/diseases/novel-coronavirus-2019/question-and-answers-hub/q-a-detail/q-a-schools-and-covid-19https:/www.who.int/emergencies/diseases/novel-coronavirus-2019/question-and-answers-hub/q-a-detail/q-a-schools-and-covid-19" TargetMode="External"/><Relationship Id="rId4" Type="http://schemas.openxmlformats.org/officeDocument/2006/relationships/hyperlink" Target="https://www.who.int/emergencies/diseases/novel-coronavirus-2019/question-and-answers-hub/q-a-detail/q-a-how-is-covid-19-transmitt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ll.com/cell/pdf/S0092-8674(20)30675-9.pdf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26000">
              <a:schemeClr val="tx2">
                <a:lumMod val="75000"/>
              </a:schemeClr>
            </a:gs>
            <a:gs pos="66000">
              <a:schemeClr val="tx2"/>
            </a:gs>
            <a:gs pos="100000">
              <a:schemeClr val="tx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ouple of people that are standing in the dark&#10;&#10;Description automatically generated">
            <a:extLst>
              <a:ext uri="{FF2B5EF4-FFF2-40B4-BE49-F238E27FC236}">
                <a16:creationId xmlns:a16="http://schemas.microsoft.com/office/drawing/2014/main" id="{6E39BD81-5F9E-0742-8E25-80D2D9B2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219200"/>
            <a:ext cx="97028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87677"/>
            <a:ext cx="9906000" cy="504571"/>
          </a:xfrm>
        </p:spPr>
        <p:txBody>
          <a:bodyPr>
            <a:noAutofit/>
          </a:bodyPr>
          <a:lstStyle/>
          <a:p>
            <a:r>
              <a:rPr lang="en-GB" sz="1800" b="0" dirty="0"/>
              <a:t>THE LATEST ON TRANSMISSION &amp; THE CURRENT GLOBAL SITUATION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" y="67023"/>
            <a:ext cx="2011784" cy="323013"/>
          </a:xfrm>
        </p:spPr>
        <p:txBody>
          <a:bodyPr>
            <a:normAutofit/>
          </a:bodyPr>
          <a:lstStyle/>
          <a:p>
            <a:pPr algn="l"/>
            <a:r>
              <a:rPr lang="en-US" sz="1000" dirty="0"/>
              <a:t>LAST UPDATE: 22 July 2020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5A977D4-2AEE-FF49-ACE9-607B32986729}"/>
              </a:ext>
            </a:extLst>
          </p:cNvPr>
          <p:cNvSpPr txBox="1">
            <a:spLocks/>
          </p:cNvSpPr>
          <p:nvPr/>
        </p:nvSpPr>
        <p:spPr>
          <a:xfrm>
            <a:off x="555477" y="2187512"/>
            <a:ext cx="8823159" cy="112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buNone/>
            </a:pPr>
            <a:r>
              <a:rPr lang="en-GB" sz="3500" b="0" dirty="0">
                <a:solidFill>
                  <a:srgbClr val="FFDD0F"/>
                </a:solidFill>
              </a:rPr>
              <a:t>What do we know about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GB" sz="4000" dirty="0">
                <a:solidFill>
                  <a:srgbClr val="FFDD0F"/>
                </a:solidFill>
              </a:rPr>
              <a:t>COVID-19 transmission?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B45CC22C-6D81-984E-8231-9955B5021DF5}"/>
              </a:ext>
            </a:extLst>
          </p:cNvPr>
          <p:cNvSpPr/>
          <p:nvPr/>
        </p:nvSpPr>
        <p:spPr>
          <a:xfrm rot="5400000">
            <a:off x="7830389" y="-96200"/>
            <a:ext cx="1361440" cy="1553841"/>
          </a:xfrm>
          <a:prstGeom prst="homePlate">
            <a:avLst/>
          </a:prstGeom>
          <a:solidFill>
            <a:srgbClr val="9E1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7F242A-FFC0-FD4C-B68A-C688EB3794AE}"/>
              </a:ext>
            </a:extLst>
          </p:cNvPr>
          <p:cNvSpPr txBox="1">
            <a:spLocks/>
          </p:cNvSpPr>
          <p:nvPr/>
        </p:nvSpPr>
        <p:spPr>
          <a:xfrm>
            <a:off x="7643582" y="67023"/>
            <a:ext cx="1735054" cy="637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4000" b="1" i="0" kern="1200" cap="none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00" dirty="0"/>
              <a:t>CORONAVIRUS</a:t>
            </a:r>
            <a:r>
              <a:rPr lang="en-GB" sz="1600" b="0" dirty="0"/>
              <a:t> UPDATE</a:t>
            </a: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075DC7-78D8-554D-8252-1BAC69546353}"/>
              </a:ext>
            </a:extLst>
          </p:cNvPr>
          <p:cNvSpPr txBox="1">
            <a:spLocks/>
          </p:cNvSpPr>
          <p:nvPr/>
        </p:nvSpPr>
        <p:spPr>
          <a:xfrm>
            <a:off x="8170686" y="490190"/>
            <a:ext cx="680845" cy="637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4000" b="1" i="0" kern="1200" cap="none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000" dirty="0"/>
              <a:t>32</a:t>
            </a:r>
            <a:endParaRPr lang="en-US" sz="30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941E1BB-A09B-A542-8E7B-7F10F4575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5263" y="5939327"/>
            <a:ext cx="5408319" cy="5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0854D-13A7-2F49-9F10-2218F4C0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E8C115-F78A-9E4B-8CCA-1EE96DF0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" y="268182"/>
            <a:ext cx="9046873" cy="873952"/>
          </a:xfrm>
        </p:spPr>
        <p:txBody>
          <a:bodyPr>
            <a:normAutofit fontScale="90000"/>
          </a:bodyPr>
          <a:lstStyle/>
          <a:p>
            <a:r>
              <a:rPr lang="en-GB" dirty="0"/>
              <a:t>Does aerosol (airborne) transmission of COVID-19 occur?</a:t>
            </a:r>
            <a:endParaRPr lang="en-CH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FE060B4-7368-4640-A24E-A7EAE07042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7" y="1441571"/>
            <a:ext cx="6735051" cy="1916926"/>
          </a:xfrm>
        </p:spPr>
        <p:txBody>
          <a:bodyPr>
            <a:normAutofit/>
          </a:bodyPr>
          <a:lstStyle/>
          <a:p>
            <a:pPr>
              <a:lnSpc>
                <a:spcPts val="24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Aerosol transmission occurs when certain medical procedures are performed</a:t>
            </a:r>
          </a:p>
          <a:p>
            <a:pPr lvl="1">
              <a:lnSpc>
                <a:spcPts val="2160"/>
              </a:lnSpc>
            </a:pPr>
            <a:r>
              <a:rPr lang="en-GB" sz="17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workers performing these procedures must wear personal protective equipment, including specifically designed masks</a:t>
            </a:r>
            <a:br>
              <a:rPr lang="en-GB" sz="17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7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(e.g. N95, FFP2).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2B9893-7139-1945-843A-1D60C04D2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642" y="1066840"/>
            <a:ext cx="1760334" cy="266638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9F0066A-4A71-DE4F-9E16-283B182F148A}"/>
              </a:ext>
            </a:extLst>
          </p:cNvPr>
          <p:cNvSpPr txBox="1">
            <a:spLocks/>
          </p:cNvSpPr>
          <p:nvPr/>
        </p:nvSpPr>
        <p:spPr>
          <a:xfrm>
            <a:off x="400687" y="3166665"/>
            <a:ext cx="9046871" cy="248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300" b="1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20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sz="2000" spc="-30" dirty="0">
                <a:solidFill>
                  <a:schemeClr val="accent1">
                    <a:lumMod val="50000"/>
                  </a:schemeClr>
                </a:solidFill>
              </a:rPr>
              <a:t>crowded poorly ventilated indoor spaces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where people are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talking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shouting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singing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aerosol transmission may also be occurring.</a:t>
            </a:r>
          </a:p>
          <a:p>
            <a:pPr lvl="1">
              <a:lnSpc>
                <a:spcPts val="2160"/>
              </a:lnSpc>
            </a:pPr>
            <a:r>
              <a:rPr lang="en-GB" sz="1700" spc="-30" dirty="0"/>
              <a:t>Aerosol transmission may play a role in COVID-19 outbreaks reported in closed settings such as nightclubs, restaurants, some places of work and places of worship. </a:t>
            </a:r>
          </a:p>
          <a:p>
            <a:pPr lvl="1">
              <a:lnSpc>
                <a:spcPts val="2160"/>
              </a:lnSpc>
            </a:pPr>
            <a:r>
              <a:rPr lang="en-GB" sz="1700" spc="-30" dirty="0"/>
              <a:t>Fabric masks can reduce transmission where physical distancing cannot be achieved.</a:t>
            </a:r>
          </a:p>
          <a:p>
            <a:pPr lvl="1">
              <a:lnSpc>
                <a:spcPts val="2160"/>
              </a:lnSpc>
            </a:pPr>
            <a:r>
              <a:rPr lang="en-GB" sz="1700" spc="-30" dirty="0"/>
              <a:t>To date, there is insufficient data to determine the contribution of aerosol transmission in community settings.</a:t>
            </a:r>
          </a:p>
        </p:txBody>
      </p:sp>
    </p:spTree>
    <p:extLst>
      <p:ext uri="{BB962C8B-B14F-4D97-AF65-F5344CB8AC3E}">
        <p14:creationId xmlns:p14="http://schemas.microsoft.com/office/powerpoint/2010/main" val="256829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5BEAB-6E2A-B54B-8AD6-7F6C42185E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6" y="1279198"/>
            <a:ext cx="6803419" cy="4372127"/>
          </a:xfrm>
        </p:spPr>
        <p:txBody>
          <a:bodyPr/>
          <a:lstStyle/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with the virus in their nose and throat may leave traces of </a:t>
            </a:r>
            <a:r>
              <a:rPr lang="en-GB" sz="2000" spc="-30" dirty="0">
                <a:solidFill>
                  <a:schemeClr val="accent1">
                    <a:lumMod val="50000"/>
                  </a:schemeClr>
                </a:solidFill>
              </a:rPr>
              <a:t>virus-laden droplets on objects and surfaces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(also called ‘fomites’). For example, when they sneeze, cough on, or touch surfaces such as tables, doorknobs and handrails.)</a:t>
            </a:r>
          </a:p>
          <a:p>
            <a:pPr>
              <a:lnSpc>
                <a:spcPts val="2460"/>
              </a:lnSpc>
            </a:pPr>
            <a:r>
              <a:rPr lang="en-GB" sz="2000" spc="-30" dirty="0">
                <a:solidFill>
                  <a:schemeClr val="accent1">
                    <a:lumMod val="50000"/>
                  </a:schemeClr>
                </a:solidFill>
              </a:rPr>
              <a:t>Other people may become infected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touching these objects or surfaces, then touching their eyes, nose or mouth. </a:t>
            </a:r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Therefore, it is essential to thoroughly clean hands regularly with soap and water or an alcohol-based hand rub product, and to </a:t>
            </a:r>
            <a:r>
              <a:rPr lang="en-GB" sz="2000" spc="-30" dirty="0">
                <a:solidFill>
                  <a:schemeClr val="accent1">
                    <a:lumMod val="50000"/>
                  </a:schemeClr>
                </a:solidFill>
              </a:rPr>
              <a:t>clean surfaces regularly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700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2D250-C2F3-564E-A0DC-FD17B8EF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8CFF28-CAFF-E947-BF10-88C35B4F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268182"/>
            <a:ext cx="9046872" cy="873952"/>
          </a:xfrm>
        </p:spPr>
        <p:txBody>
          <a:bodyPr>
            <a:normAutofit fontScale="90000"/>
          </a:bodyPr>
          <a:lstStyle/>
          <a:p>
            <a:r>
              <a:rPr lang="en-GB" dirty="0"/>
              <a:t>Transmission from contaminated surfaces and objects</a:t>
            </a:r>
            <a:endParaRPr lang="en-CH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369CAEA-35AC-6E4A-AA50-CD57C00BF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3645" y="3705592"/>
            <a:ext cx="2445473" cy="172161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30F6C33-8193-B843-A5B7-FC4BEBFA9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5914" y="1444156"/>
            <a:ext cx="2504531" cy="17631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106812-93D3-F94B-986F-8AC0A8025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272" y="3611589"/>
            <a:ext cx="1613501" cy="2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6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BCB551-5406-C34F-86D6-AE298A036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6" y="1475747"/>
            <a:ext cx="7367441" cy="4372127"/>
          </a:xfrm>
        </p:spPr>
        <p:txBody>
          <a:bodyPr>
            <a:normAutofit/>
          </a:bodyPr>
          <a:lstStyle/>
          <a:p>
            <a:pPr>
              <a:lnSpc>
                <a:spcPts val="24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Children and adolescents can be infected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spread COVID-19 </a:t>
            </a:r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is reported much less frequently in children than in adults</a:t>
            </a:r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tend to have milder disease than adults. Rarely, a few may develop serious illness.</a:t>
            </a:r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Studies to date show minimal spread among children under ten years</a:t>
            </a:r>
          </a:p>
          <a:p>
            <a:pPr>
              <a:lnSpc>
                <a:spcPts val="24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Infection occurs more often in teenagers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 in younger children</a:t>
            </a:r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and adults should follow the same guidance on self-isolation if there is a risk they have been exposed or are showing symptoms.</a:t>
            </a:r>
            <a:endParaRPr lang="en-CH" sz="2000" b="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7DF26-2C82-A54F-82F3-3DC80B53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B4830D-4303-A442-82B7-A03E7CD3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role of children and adolescents in the transmission of COVID-19?</a:t>
            </a:r>
            <a:endParaRPr lang="en-CH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8A4B935-B4C5-1E4B-9717-E6857B0E2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929" y="3794331"/>
            <a:ext cx="1849312" cy="22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FEE643-5433-AF4C-ADA1-9AB7F65058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7" y="1280161"/>
            <a:ext cx="6743598" cy="4587239"/>
          </a:xfrm>
        </p:spPr>
        <p:txBody>
          <a:bodyPr>
            <a:normAutofit/>
          </a:bodyPr>
          <a:lstStyle/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has to date been </a:t>
            </a:r>
            <a:r>
              <a:rPr lang="en-GB" sz="2000" spc="-30" dirty="0">
                <a:solidFill>
                  <a:schemeClr val="accent1">
                    <a:lumMod val="50000"/>
                  </a:schemeClr>
                </a:solidFill>
              </a:rPr>
              <a:t>no viable virus found in breastmilk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mothers with COVID-19.</a:t>
            </a:r>
          </a:p>
          <a:p>
            <a:pPr lvl="1">
              <a:lnSpc>
                <a:spcPts val="2060"/>
              </a:lnSpc>
            </a:pPr>
            <a:r>
              <a:rPr lang="en-GB" sz="1700" spc="-30" dirty="0"/>
              <a:t>A mother with suspected or confirmed COVID-19 should be supported to breastfeed safely, hold her new-born skin-to-skin and share a room with her baby.</a:t>
            </a:r>
          </a:p>
          <a:p>
            <a:pPr lvl="1">
              <a:lnSpc>
                <a:spcPts val="560"/>
              </a:lnSpc>
            </a:pPr>
            <a:endParaRPr lang="en-GB" sz="600" spc="-30" dirty="0"/>
          </a:p>
          <a:p>
            <a:pPr lvl="1">
              <a:lnSpc>
                <a:spcPts val="2060"/>
              </a:lnSpc>
            </a:pPr>
            <a:r>
              <a:rPr lang="en-GB" sz="1700" spc="-30" dirty="0"/>
              <a:t>When breastfeeding with COVID-19, wear a mask, wash hands before and after touching baby, and routinely clean and disinfect surfaces.</a:t>
            </a:r>
          </a:p>
          <a:p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placenta does not appear to contain receptors used by the SARS-CoV-2 virus to gain entry into cells. There has been one report of an infant infected through intrauterine transmission. </a:t>
            </a:r>
          </a:p>
          <a:p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on mother-to-child transmission remains limited and requires further study.</a:t>
            </a:r>
            <a:endParaRPr lang="en-CH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27A27-4800-094A-BE07-C62CF798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96347A-873C-864D-B734-06F4B70F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known about mother-to-child transmission of COVID-19?</a:t>
            </a:r>
            <a:endParaRPr lang="en-CH" dirty="0"/>
          </a:p>
        </p:txBody>
      </p:sp>
      <p:pic>
        <p:nvPicPr>
          <p:cNvPr id="5" name="Picture 4" descr="A picture containing photo, sitting, computer, room&#10;&#10;Description automatically generated">
            <a:extLst>
              <a:ext uri="{FF2B5EF4-FFF2-40B4-BE49-F238E27FC236}">
                <a16:creationId xmlns:a16="http://schemas.microsoft.com/office/drawing/2014/main" id="{E08DA942-1DD1-7744-95C3-241AF511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4" y="1612483"/>
            <a:ext cx="2056154" cy="168281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57C2CA7-F900-2F4F-9241-3A624EE59A8C}"/>
              </a:ext>
            </a:extLst>
          </p:cNvPr>
          <p:cNvSpPr txBox="1">
            <a:spLocks/>
          </p:cNvSpPr>
          <p:nvPr/>
        </p:nvSpPr>
        <p:spPr>
          <a:xfrm>
            <a:off x="7330874" y="3435057"/>
            <a:ext cx="2174440" cy="2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spc="20" dirty="0">
                <a:solidFill>
                  <a:srgbClr val="BE2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VIDEO: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D4782E7-207C-BC4E-8EF4-1F76F4E39F7F}"/>
              </a:ext>
            </a:extLst>
          </p:cNvPr>
          <p:cNvSpPr txBox="1">
            <a:spLocks/>
          </p:cNvSpPr>
          <p:nvPr/>
        </p:nvSpPr>
        <p:spPr>
          <a:xfrm>
            <a:off x="7330874" y="3597423"/>
            <a:ext cx="2174440" cy="50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u="sng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Breastfeeding during COVID-19</a:t>
            </a:r>
            <a:endParaRPr lang="en-GB" sz="1200" u="sng" spc="2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48273-3B04-FC47-931A-AC742D3FBEE7}"/>
              </a:ext>
            </a:extLst>
          </p:cNvPr>
          <p:cNvCxnSpPr>
            <a:cxnSpLocks/>
          </p:cNvCxnSpPr>
          <p:nvPr/>
        </p:nvCxnSpPr>
        <p:spPr>
          <a:xfrm flipV="1">
            <a:off x="7144284" y="1475748"/>
            <a:ext cx="0" cy="4036289"/>
          </a:xfrm>
          <a:prstGeom prst="line">
            <a:avLst/>
          </a:prstGeom>
          <a:ln w="9525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9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E8F73C-9B0B-8C4C-80DF-C6C0AF94F6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7" y="1475747"/>
            <a:ext cx="7897279" cy="4372127"/>
          </a:xfrm>
        </p:spPr>
        <p:txBody>
          <a:bodyPr/>
          <a:lstStyle/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no reports or evidence of faecal-oral spread of COVID-19</a:t>
            </a:r>
          </a:p>
          <a:p>
            <a:pPr lvl="1">
              <a:lnSpc>
                <a:spcPts val="2260"/>
              </a:lnSpc>
            </a:pPr>
            <a:r>
              <a:rPr lang="en-GB" sz="1700" spc="-30" dirty="0"/>
              <a:t>Some studies have detected viral RNA in faeces or shown viral RNA contamination of toilets. </a:t>
            </a:r>
          </a:p>
          <a:p>
            <a:pPr lvl="1">
              <a:lnSpc>
                <a:spcPts val="2260"/>
              </a:lnSpc>
            </a:pPr>
            <a:r>
              <a:rPr lang="en-GB" sz="1700" spc="-30" dirty="0"/>
              <a:t>Viable virus has been found in stool in a very small number of individuals. The significance of this finding is not yet known. More research is needed.</a:t>
            </a:r>
          </a:p>
          <a:p>
            <a:pPr lvl="1">
              <a:lnSpc>
                <a:spcPts val="2460"/>
              </a:lnSpc>
            </a:pPr>
            <a:endParaRPr lang="en-GB" sz="1700" spc="-30" dirty="0"/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no evidence to date of survival of the SARS-CoV-2 virus in water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sewage</a:t>
            </a:r>
          </a:p>
          <a:p>
            <a:pPr lvl="1">
              <a:lnSpc>
                <a:spcPts val="2260"/>
              </a:lnSpc>
            </a:pPr>
            <a:r>
              <a:rPr lang="en-GB" sz="1700" spc="-30" dirty="0"/>
              <a:t>Environmental surveillance studies are underway in many countries. These have so far detected viral RNA, but not viable virus. </a:t>
            </a:r>
          </a:p>
          <a:p>
            <a:pPr lvl="1">
              <a:lnSpc>
                <a:spcPts val="2260"/>
              </a:lnSpc>
            </a:pPr>
            <a:r>
              <a:rPr lang="en-GB" sz="1700" spc="-30" dirty="0"/>
              <a:t>Some countries are exploring the use of detection of viral RNA fragments in waste water to provide early warning of resurgence of infection </a:t>
            </a:r>
            <a:endParaRPr lang="en-CH" sz="1700" spc="-3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D1BC4-FC44-2D48-8127-5014A435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0210D4-5ACA-BD44-B7D9-08EFFC91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" y="268182"/>
            <a:ext cx="8794589" cy="87395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known about the transmission of COVID-19 via the faecal-oral route?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657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AB66E-26EE-6540-B22B-774B65B5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3255BB-BE70-F34B-8679-B7AC0E816C59}"/>
              </a:ext>
            </a:extLst>
          </p:cNvPr>
          <p:cNvSpPr txBox="1">
            <a:spLocks/>
          </p:cNvSpPr>
          <p:nvPr/>
        </p:nvSpPr>
        <p:spPr>
          <a:xfrm>
            <a:off x="400686" y="345095"/>
            <a:ext cx="8421116" cy="9965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50" baseline="0">
                <a:solidFill>
                  <a:srgbClr val="9E1F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FFDD0F"/>
                </a:solidFill>
              </a:rPr>
              <a:t>How can we protect ourselves and others? </a:t>
            </a:r>
            <a:endParaRPr lang="en-US" sz="3000" b="0" dirty="0">
              <a:solidFill>
                <a:srgbClr val="FFDD0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11C243-9C90-1841-8BC6-49BCE9448631}"/>
              </a:ext>
            </a:extLst>
          </p:cNvPr>
          <p:cNvSpPr txBox="1">
            <a:spLocks/>
          </p:cNvSpPr>
          <p:nvPr/>
        </p:nvSpPr>
        <p:spPr>
          <a:xfrm>
            <a:off x="423728" y="1213503"/>
            <a:ext cx="6378724" cy="51126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home and self-isolate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feel unwell, even with mild symptoms 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 hands frequently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soap and water for 40 seconds or with alcohol-based hand rub for 20 seconds 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 your nose and mouth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disposable tissue or flexed elbow when you cough or sneeze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touching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eyes, nose and mouth 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a </a:t>
            </a: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  <a:r>
              <a:rPr lang="en-GB" sz="1800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distance of at least 1 metre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others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away from crowds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stay away from poorly ventilated indoor spaces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fabric mask</a:t>
            </a:r>
            <a:r>
              <a:rPr lang="en-GB" sz="1800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physical distancing of at least 1 metre is not possible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medical / surgical mask</a:t>
            </a: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may be at higher risk (age, medical conditions)</a:t>
            </a: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endParaRPr lang="en-GB" sz="12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18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Regularly clean and disinfect 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frequently-touched surfaces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C73F5E-478D-B84E-A1A5-7721BBCED091}"/>
              </a:ext>
            </a:extLst>
          </p:cNvPr>
          <p:cNvCxnSpPr>
            <a:cxnSpLocks/>
          </p:cNvCxnSpPr>
          <p:nvPr/>
        </p:nvCxnSpPr>
        <p:spPr>
          <a:xfrm flipV="1">
            <a:off x="7144284" y="1229842"/>
            <a:ext cx="0" cy="4948767"/>
          </a:xfrm>
          <a:prstGeom prst="line">
            <a:avLst/>
          </a:prstGeom>
          <a:ln w="9525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155F25A-05DC-ED47-8D08-EA5E91F13074}"/>
              </a:ext>
            </a:extLst>
          </p:cNvPr>
          <p:cNvSpPr txBox="1">
            <a:spLocks/>
          </p:cNvSpPr>
          <p:nvPr/>
        </p:nvSpPr>
        <p:spPr>
          <a:xfrm>
            <a:off x="7330874" y="1213503"/>
            <a:ext cx="2174440" cy="2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spc="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VIDEOS: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431EC93-674D-154B-9ED2-2D6067CC23B8}"/>
              </a:ext>
            </a:extLst>
          </p:cNvPr>
          <p:cNvSpPr txBox="1">
            <a:spLocks/>
          </p:cNvSpPr>
          <p:nvPr/>
        </p:nvSpPr>
        <p:spPr>
          <a:xfrm>
            <a:off x="7330874" y="2576119"/>
            <a:ext cx="2174440" cy="2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spc="2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Protecting ourselves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C00AF1B-077D-FA47-8249-D221D8CF7A75}"/>
              </a:ext>
            </a:extLst>
          </p:cNvPr>
          <p:cNvSpPr txBox="1">
            <a:spLocks/>
          </p:cNvSpPr>
          <p:nvPr/>
        </p:nvSpPr>
        <p:spPr>
          <a:xfrm>
            <a:off x="7330874" y="4040609"/>
            <a:ext cx="2174440" cy="2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spc="2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60B8562-06B9-AF4C-9302-79758C5070B0}"/>
              </a:ext>
            </a:extLst>
          </p:cNvPr>
          <p:cNvSpPr txBox="1">
            <a:spLocks/>
          </p:cNvSpPr>
          <p:nvPr/>
        </p:nvSpPr>
        <p:spPr>
          <a:xfrm>
            <a:off x="7330874" y="2851684"/>
            <a:ext cx="2174440" cy="1000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1" u="sng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How to protect yourself against COVID-19</a:t>
            </a:r>
            <a:endParaRPr lang="en-GB" sz="1200" b="0" i="1" u="sng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200" b="0" i="1" u="sng" spc="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Seven steps to prevent the spread of the virus</a:t>
            </a:r>
            <a:endParaRPr lang="en-GB" sz="1200" b="0" i="1" u="sng" spc="2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0B2636D-35D8-F047-8482-DB14BF3755D1}"/>
              </a:ext>
            </a:extLst>
          </p:cNvPr>
          <p:cNvSpPr txBox="1">
            <a:spLocks/>
          </p:cNvSpPr>
          <p:nvPr/>
        </p:nvSpPr>
        <p:spPr>
          <a:xfrm>
            <a:off x="7330874" y="4324720"/>
            <a:ext cx="2174440" cy="1493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1" u="sng" spc="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Medical and fabric masks: who wears what when?</a:t>
            </a:r>
            <a:endParaRPr lang="en-GB" sz="1200" b="0" i="1" u="sng" spc="2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200" b="0" i="1" u="sng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How to wear a fabric mask safely</a:t>
            </a:r>
            <a:endParaRPr lang="en-GB" sz="1200" b="0" i="1" u="sng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200" b="0" i="1" u="sng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How to wear a fabric mask</a:t>
            </a:r>
            <a:endParaRPr lang="en-GB" sz="1200" b="0" i="1" u="sng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200" b="0" i="1" u="sng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How to wear a medical mask</a:t>
            </a:r>
            <a:endParaRPr lang="en-GB" sz="1200" b="0" i="1" u="sng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200" b="0" u="sng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FF1E8F-5B12-9548-A660-52712C7F5CE0}"/>
              </a:ext>
            </a:extLst>
          </p:cNvPr>
          <p:cNvCxnSpPr>
            <a:cxnSpLocks/>
          </p:cNvCxnSpPr>
          <p:nvPr/>
        </p:nvCxnSpPr>
        <p:spPr>
          <a:xfrm flipH="1">
            <a:off x="496584" y="1770712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865FE3-8393-8F4E-AE91-1E474AD17595}"/>
              </a:ext>
            </a:extLst>
          </p:cNvPr>
          <p:cNvCxnSpPr>
            <a:cxnSpLocks/>
          </p:cNvCxnSpPr>
          <p:nvPr/>
        </p:nvCxnSpPr>
        <p:spPr>
          <a:xfrm flipH="1">
            <a:off x="496584" y="2351826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70AAF2-8A4A-5744-AF01-3AB2C237AC88}"/>
              </a:ext>
            </a:extLst>
          </p:cNvPr>
          <p:cNvCxnSpPr>
            <a:cxnSpLocks/>
          </p:cNvCxnSpPr>
          <p:nvPr/>
        </p:nvCxnSpPr>
        <p:spPr>
          <a:xfrm flipH="1">
            <a:off x="496584" y="2932940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A10172-7D25-7146-B3FB-BE941F08D60A}"/>
              </a:ext>
            </a:extLst>
          </p:cNvPr>
          <p:cNvCxnSpPr>
            <a:cxnSpLocks/>
          </p:cNvCxnSpPr>
          <p:nvPr/>
        </p:nvCxnSpPr>
        <p:spPr>
          <a:xfrm flipH="1">
            <a:off x="496584" y="3308955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966703-232F-AE47-95AF-3A47C2A85E3B}"/>
              </a:ext>
            </a:extLst>
          </p:cNvPr>
          <p:cNvCxnSpPr>
            <a:cxnSpLocks/>
          </p:cNvCxnSpPr>
          <p:nvPr/>
        </p:nvCxnSpPr>
        <p:spPr>
          <a:xfrm flipH="1">
            <a:off x="496584" y="3881523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9CAE6-9FE2-6843-8FE1-EB45A756C1DC}"/>
              </a:ext>
            </a:extLst>
          </p:cNvPr>
          <p:cNvCxnSpPr>
            <a:cxnSpLocks/>
          </p:cNvCxnSpPr>
          <p:nvPr/>
        </p:nvCxnSpPr>
        <p:spPr>
          <a:xfrm flipH="1">
            <a:off x="496584" y="4471182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8ED515-1C7B-494D-B9DA-5B6F095C135B}"/>
              </a:ext>
            </a:extLst>
          </p:cNvPr>
          <p:cNvCxnSpPr>
            <a:cxnSpLocks/>
          </p:cNvCxnSpPr>
          <p:nvPr/>
        </p:nvCxnSpPr>
        <p:spPr>
          <a:xfrm flipH="1">
            <a:off x="496584" y="5052296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7FE975-E170-D94E-BC81-B6F71E9AD451}"/>
              </a:ext>
            </a:extLst>
          </p:cNvPr>
          <p:cNvCxnSpPr>
            <a:cxnSpLocks/>
          </p:cNvCxnSpPr>
          <p:nvPr/>
        </p:nvCxnSpPr>
        <p:spPr>
          <a:xfrm flipH="1">
            <a:off x="496584" y="5633410"/>
            <a:ext cx="6468238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0183ED8-13BE-FA47-8CF1-3CBEA517B789}"/>
              </a:ext>
            </a:extLst>
          </p:cNvPr>
          <p:cNvSpPr txBox="1">
            <a:spLocks/>
          </p:cNvSpPr>
          <p:nvPr/>
        </p:nvSpPr>
        <p:spPr>
          <a:xfrm>
            <a:off x="7330874" y="1608712"/>
            <a:ext cx="2174440" cy="2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spc="2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3C89FDE7-9C3A-0646-AD96-3FB210228809}"/>
              </a:ext>
            </a:extLst>
          </p:cNvPr>
          <p:cNvSpPr txBox="1">
            <a:spLocks/>
          </p:cNvSpPr>
          <p:nvPr/>
        </p:nvSpPr>
        <p:spPr>
          <a:xfrm>
            <a:off x="7330874" y="1857772"/>
            <a:ext cx="2174440" cy="509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1" u="sng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How to break the chains of transmission</a:t>
            </a:r>
            <a:endParaRPr lang="en-GB" sz="1200" b="0" i="1" u="sng" spc="2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7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D84DDD2-1D1C-3045-85DC-FFF321291CD1}"/>
              </a:ext>
            </a:extLst>
          </p:cNvPr>
          <p:cNvSpPr/>
          <p:nvPr/>
        </p:nvSpPr>
        <p:spPr>
          <a:xfrm>
            <a:off x="5426026" y="2818460"/>
            <a:ext cx="3642485" cy="2005332"/>
          </a:xfrm>
          <a:prstGeom prst="roundRect">
            <a:avLst/>
          </a:prstGeom>
          <a:gradFill flip="none" rotWithShape="1">
            <a:gsLst>
              <a:gs pos="46000">
                <a:srgbClr val="BA1E60"/>
              </a:gs>
              <a:gs pos="100000">
                <a:srgbClr val="DA1C5C"/>
              </a:gs>
              <a:gs pos="0">
                <a:srgbClr val="9E1F63"/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11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390509-D010-0840-A4CC-7F9D1BB064DF}"/>
              </a:ext>
            </a:extLst>
          </p:cNvPr>
          <p:cNvSpPr/>
          <p:nvPr/>
        </p:nvSpPr>
        <p:spPr>
          <a:xfrm>
            <a:off x="5426026" y="988284"/>
            <a:ext cx="3642485" cy="1525018"/>
          </a:xfrm>
          <a:prstGeom prst="roundRect">
            <a:avLst/>
          </a:prstGeom>
          <a:gradFill flip="none" rotWithShape="1">
            <a:gsLst>
              <a:gs pos="46000">
                <a:srgbClr val="BA1E60"/>
              </a:gs>
              <a:gs pos="100000">
                <a:srgbClr val="DA1C5C"/>
              </a:gs>
              <a:gs pos="0">
                <a:srgbClr val="9E1F63"/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11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8DBCB8-B1B4-854C-BFD6-DC5CC865D69A}"/>
              </a:ext>
            </a:extLst>
          </p:cNvPr>
          <p:cNvSpPr/>
          <p:nvPr/>
        </p:nvSpPr>
        <p:spPr>
          <a:xfrm>
            <a:off x="608176" y="1132816"/>
            <a:ext cx="3261371" cy="1380487"/>
          </a:xfrm>
          <a:prstGeom prst="round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11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1588CB-BFB7-154A-B386-71356567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209D6E-F1CB-CD4A-871C-997686755012}"/>
              </a:ext>
            </a:extLst>
          </p:cNvPr>
          <p:cNvSpPr txBox="1">
            <a:spLocks/>
          </p:cNvSpPr>
          <p:nvPr/>
        </p:nvSpPr>
        <p:spPr>
          <a:xfrm>
            <a:off x="400686" y="345095"/>
            <a:ext cx="8421116" cy="731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50" baseline="0">
                <a:solidFill>
                  <a:srgbClr val="9E1F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FFDD0F"/>
                </a:solidFill>
              </a:rPr>
              <a:t>Stopping transmission with contact-tracing</a:t>
            </a:r>
            <a:endParaRPr lang="en-US" sz="3000" b="0" dirty="0">
              <a:solidFill>
                <a:srgbClr val="FFDD0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7E23D5-05CD-3C47-A94F-DC15453272D3}"/>
              </a:ext>
            </a:extLst>
          </p:cNvPr>
          <p:cNvSpPr txBox="1">
            <a:spLocks/>
          </p:cNvSpPr>
          <p:nvPr/>
        </p:nvSpPr>
        <p:spPr>
          <a:xfrm>
            <a:off x="5545210" y="1047653"/>
            <a:ext cx="3484082" cy="1313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buClr>
                <a:srgbClr val="FFDD0F"/>
              </a:buClr>
            </a:pP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be:</a:t>
            </a:r>
          </a:p>
          <a:p>
            <a:pPr>
              <a:lnSpc>
                <a:spcPct val="80000"/>
              </a:lnSpc>
              <a:buClr>
                <a:srgbClr val="FFDD0F"/>
              </a:buClr>
            </a:pPr>
            <a:endParaRPr lang="en-GB" sz="900" b="1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</a:p>
          <a:p>
            <a:pPr marL="342900" indent="-342900">
              <a:lnSpc>
                <a:spcPct val="80000"/>
              </a:lnSpc>
              <a:buClr>
                <a:srgbClr val="FFDD0F"/>
              </a:buClr>
              <a:buFont typeface="Wingdings" pitchFamily="2" charset="2"/>
              <a:buChar char="Ø"/>
            </a:pPr>
            <a:endParaRPr lang="en-GB" sz="9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isolated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positive, and </a:t>
            </a:r>
          </a:p>
          <a:p>
            <a:pPr marL="342900" indent="-342900">
              <a:lnSpc>
                <a:spcPct val="80000"/>
              </a:lnSpc>
              <a:buClr>
                <a:srgbClr val="FFDD0F"/>
              </a:buClr>
              <a:buFont typeface="Wingdings" pitchFamily="2" charset="2"/>
              <a:buChar char="Ø"/>
            </a:pPr>
            <a:endParaRPr lang="en-GB" sz="900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medical care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needed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D3D4DA-C15B-2F4D-912E-54A70CEFE89C}"/>
              </a:ext>
            </a:extLst>
          </p:cNvPr>
          <p:cNvSpPr txBox="1">
            <a:spLocks/>
          </p:cNvSpPr>
          <p:nvPr/>
        </p:nvSpPr>
        <p:spPr>
          <a:xfrm>
            <a:off x="741120" y="1219506"/>
            <a:ext cx="3002532" cy="14583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80"/>
              </a:lnSpc>
              <a:buClr>
                <a:srgbClr val="FFDD0F"/>
              </a:buClr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 who is exposed to COVID-19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develops symptoms even in the absence of known exposure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08B74BE-AEE4-484F-B867-1FA3521967EF}"/>
              </a:ext>
            </a:extLst>
          </p:cNvPr>
          <p:cNvSpPr/>
          <p:nvPr/>
        </p:nvSpPr>
        <p:spPr>
          <a:xfrm>
            <a:off x="4089339" y="1543121"/>
            <a:ext cx="1116896" cy="640934"/>
          </a:xfrm>
          <a:prstGeom prst="rightArrow">
            <a:avLst/>
          </a:prstGeom>
          <a:gradFill>
            <a:gsLst>
              <a:gs pos="94000">
                <a:srgbClr val="FFDD0F"/>
              </a:gs>
              <a:gs pos="0">
                <a:srgbClr val="FAAF42"/>
              </a:gs>
            </a:gsLst>
            <a:lin ang="27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4B2D97-1670-8645-BDAC-E50A36D5A405}"/>
              </a:ext>
            </a:extLst>
          </p:cNvPr>
          <p:cNvCxnSpPr>
            <a:cxnSpLocks/>
          </p:cNvCxnSpPr>
          <p:nvPr/>
        </p:nvCxnSpPr>
        <p:spPr>
          <a:xfrm flipH="1">
            <a:off x="496584" y="2659078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4F44DD5-9CDD-954A-85AD-7567F6DC100E}"/>
              </a:ext>
            </a:extLst>
          </p:cNvPr>
          <p:cNvSpPr/>
          <p:nvPr/>
        </p:nvSpPr>
        <p:spPr>
          <a:xfrm>
            <a:off x="608176" y="3063729"/>
            <a:ext cx="3261371" cy="1289610"/>
          </a:xfrm>
          <a:prstGeom prst="round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11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F168378-F496-D342-B8B1-4ADA8C223F35}"/>
              </a:ext>
            </a:extLst>
          </p:cNvPr>
          <p:cNvSpPr txBox="1">
            <a:spLocks/>
          </p:cNvSpPr>
          <p:nvPr/>
        </p:nvSpPr>
        <p:spPr>
          <a:xfrm>
            <a:off x="5545210" y="2869455"/>
            <a:ext cx="3484082" cy="20537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buClr>
                <a:srgbClr val="FFDD0F"/>
              </a:buClr>
            </a:pP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be:</a:t>
            </a:r>
          </a:p>
          <a:p>
            <a:pPr>
              <a:lnSpc>
                <a:spcPct val="80000"/>
              </a:lnSpc>
              <a:buClr>
                <a:srgbClr val="FFDD0F"/>
              </a:buClr>
            </a:pPr>
            <a:endParaRPr lang="en-GB" sz="900" b="1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56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(from 2 days before until</a:t>
            </a:r>
            <a:br>
              <a:rPr lang="en-GB" sz="15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days after symptoms or test result)</a:t>
            </a:r>
          </a:p>
          <a:p>
            <a:pPr marL="342900" indent="-342900">
              <a:lnSpc>
                <a:spcPct val="8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contacted by public health </a:t>
            </a:r>
            <a:r>
              <a:rPr lang="en-GB" sz="15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authorities, and</a:t>
            </a:r>
          </a:p>
          <a:p>
            <a:pPr marL="342900" indent="-342900">
              <a:lnSpc>
                <a:spcPct val="80000"/>
              </a:lnSpc>
              <a:buClr>
                <a:srgbClr val="FFDD0F"/>
              </a:buClr>
              <a:buFont typeface="Wingdings" pitchFamily="2" charset="2"/>
              <a:buChar char="Ø"/>
            </a:pPr>
            <a:endParaRPr lang="en-GB" sz="900" b="1" spc="-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56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placed in quarantine </a:t>
            </a:r>
            <a:r>
              <a:rPr lang="en-GB" sz="15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asked to self-quarantine for 14 days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EA5EA92-43DD-A143-9D0F-2CE909380CE6}"/>
              </a:ext>
            </a:extLst>
          </p:cNvPr>
          <p:cNvSpPr/>
          <p:nvPr/>
        </p:nvSpPr>
        <p:spPr>
          <a:xfrm>
            <a:off x="4089339" y="3373297"/>
            <a:ext cx="1116896" cy="640934"/>
          </a:xfrm>
          <a:prstGeom prst="rightArrow">
            <a:avLst/>
          </a:prstGeom>
          <a:gradFill>
            <a:gsLst>
              <a:gs pos="94000">
                <a:srgbClr val="FFDD0F"/>
              </a:gs>
              <a:gs pos="0">
                <a:srgbClr val="FAAF42"/>
              </a:gs>
            </a:gsLst>
            <a:lin ang="27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9CEA259-43E9-5346-B8F8-838DB2975CFE}"/>
              </a:ext>
            </a:extLst>
          </p:cNvPr>
          <p:cNvSpPr txBox="1">
            <a:spLocks/>
          </p:cNvSpPr>
          <p:nvPr/>
        </p:nvSpPr>
        <p:spPr>
          <a:xfrm>
            <a:off x="711593" y="3221843"/>
            <a:ext cx="3032059" cy="998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80"/>
              </a:lnSpc>
              <a:buClr>
                <a:srgbClr val="FFDD0F"/>
              </a:buClr>
            </a:pPr>
            <a:r>
              <a:rPr lang="en-GB" sz="18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person who tests positive,</a:t>
            </a:r>
            <a:r>
              <a:rPr lang="en-GB" sz="18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 persons with whom they have been in contact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AD2DC4D-D044-2D4E-819E-41590D67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584" y="6119771"/>
            <a:ext cx="4292600" cy="4572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79A9F5A-5E01-4D00-A468-7ECE3E4F15A8}"/>
              </a:ext>
            </a:extLst>
          </p:cNvPr>
          <p:cNvSpPr txBox="1">
            <a:spLocks/>
          </p:cNvSpPr>
          <p:nvPr/>
        </p:nvSpPr>
        <p:spPr>
          <a:xfrm>
            <a:off x="1802296" y="5210216"/>
            <a:ext cx="6321287" cy="657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880"/>
              </a:lnSpc>
              <a:buClr>
                <a:srgbClr val="FFDD0F"/>
              </a:buClr>
            </a:pPr>
            <a:r>
              <a:rPr lang="en-GB" sz="1900" b="1" spc="-3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FACT: </a:t>
            </a:r>
            <a:r>
              <a:rPr lang="en-GB" sz="1900" spc="-3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countries successfully trace </a:t>
            </a:r>
          </a:p>
          <a:p>
            <a:pPr algn="ctr">
              <a:lnSpc>
                <a:spcPts val="1880"/>
              </a:lnSpc>
              <a:buClr>
                <a:srgbClr val="FFDD0F"/>
              </a:buClr>
            </a:pPr>
            <a:r>
              <a:rPr lang="en-GB" sz="1900" spc="-3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quarantine </a:t>
            </a:r>
            <a:r>
              <a:rPr lang="en-GB" sz="1900" b="1" spc="-30" dirty="0">
                <a:solidFill>
                  <a:srgbClr val="FFD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contacts of contacts</a:t>
            </a:r>
            <a:r>
              <a:rPr lang="en-GB" sz="1900" spc="-3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suppress transmission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E1871F-DA7B-DA4C-91CB-05C14F067DF1}"/>
              </a:ext>
            </a:extLst>
          </p:cNvPr>
          <p:cNvCxnSpPr>
            <a:cxnSpLocks/>
          </p:cNvCxnSpPr>
          <p:nvPr/>
        </p:nvCxnSpPr>
        <p:spPr>
          <a:xfrm flipH="1">
            <a:off x="496584" y="5004712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38BE1CB0-8C36-7F4E-BDE7-033C3A5049F8}"/>
              </a:ext>
            </a:extLst>
          </p:cNvPr>
          <p:cNvSpPr/>
          <p:nvPr/>
        </p:nvSpPr>
        <p:spPr>
          <a:xfrm>
            <a:off x="1714668" y="5129289"/>
            <a:ext cx="6495053" cy="777846"/>
          </a:xfrm>
          <a:prstGeom prst="round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50800" dir="11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677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A36BF-4511-ED4A-9FD2-442E129A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4C0FE0-3D58-D44F-B5AD-E829ACAA5B2D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AEDA71-7BCB-2F40-8A2B-DFC7DD4DBD84}"/>
              </a:ext>
            </a:extLst>
          </p:cNvPr>
          <p:cNvSpPr txBox="1">
            <a:spLocks/>
          </p:cNvSpPr>
          <p:nvPr/>
        </p:nvSpPr>
        <p:spPr>
          <a:xfrm>
            <a:off x="400686" y="345095"/>
            <a:ext cx="8421116" cy="9965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50" baseline="0">
                <a:solidFill>
                  <a:srgbClr val="9E1F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DD0F"/>
                </a:solidFill>
              </a:rPr>
              <a:t>WHO guidance on COVID-19 transmission</a:t>
            </a:r>
          </a:p>
          <a:p>
            <a:r>
              <a:rPr lang="en-US" sz="2300" b="0" dirty="0">
                <a:solidFill>
                  <a:srgbClr val="FFDD0F"/>
                </a:solidFill>
              </a:rPr>
              <a:t>Additional resources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7637681-8833-FB47-87B6-6B5E38E599B9}"/>
              </a:ext>
            </a:extLst>
          </p:cNvPr>
          <p:cNvSpPr txBox="1">
            <a:spLocks/>
          </p:cNvSpPr>
          <p:nvPr/>
        </p:nvSpPr>
        <p:spPr>
          <a:xfrm>
            <a:off x="400686" y="1686783"/>
            <a:ext cx="8888593" cy="50985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BRIEF ON TRANSMISSION</a:t>
            </a:r>
            <a:b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www.who.int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/publications/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/item/modes-of-transmission-of-virus-causing-covid-19-implications-for-ipc-precaution-recommendations</a:t>
            </a:r>
            <a:endParaRPr lang="en-GB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INTERIM GUIDANCE ON MASKS</a:t>
            </a:r>
            <a:b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www.who.int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/publications/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/item/advice-on-the-use-of-masks-in-the-community-during-home-care-and-in-healthcare-settings-in-the-context-of-the-novel-coronavirus-(2019-ncov)-outbreak</a:t>
            </a:r>
            <a:endParaRPr lang="en-GB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 ON TRANSMISSION</a:t>
            </a:r>
            <a:b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www.who.int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/emergencies/diseases/novel-coronavirus-2019/question-and-answers-hub/q-a-detail/q-a-how-is-covid-19-transmitted</a:t>
            </a:r>
            <a:endParaRPr lang="en-GB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Q&amp;A: SCHOOLS AND COVID-19</a:t>
            </a:r>
            <a:b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www.who.int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/emergencies/diseases/novel-coronavirus-2019/question-and-answers-hub/q-a-detail/q-a-schools-and-covid-19</a:t>
            </a:r>
            <a:endParaRPr lang="en-GB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BREASTFEEDING AND COVID-19</a:t>
            </a:r>
            <a:b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www.who.int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/publications/</a:t>
            </a:r>
            <a:r>
              <a:rPr lang="en-GB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/item/10665332639</a:t>
            </a:r>
            <a:endParaRPr lang="en-GB" sz="1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65445F-759F-AA4E-B7C6-E6DF6A964266}"/>
              </a:ext>
            </a:extLst>
          </p:cNvPr>
          <p:cNvCxnSpPr>
            <a:cxnSpLocks/>
          </p:cNvCxnSpPr>
          <p:nvPr/>
        </p:nvCxnSpPr>
        <p:spPr>
          <a:xfrm flipH="1">
            <a:off x="496584" y="2574016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E84B52-3D9E-3849-9B44-3BD9D58931CE}"/>
              </a:ext>
            </a:extLst>
          </p:cNvPr>
          <p:cNvCxnSpPr>
            <a:cxnSpLocks/>
          </p:cNvCxnSpPr>
          <p:nvPr/>
        </p:nvCxnSpPr>
        <p:spPr>
          <a:xfrm flipH="1">
            <a:off x="496584" y="3633695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410942-0528-984D-BFFF-A64D0BC41457}"/>
              </a:ext>
            </a:extLst>
          </p:cNvPr>
          <p:cNvCxnSpPr>
            <a:cxnSpLocks/>
          </p:cNvCxnSpPr>
          <p:nvPr/>
        </p:nvCxnSpPr>
        <p:spPr>
          <a:xfrm flipH="1">
            <a:off x="496584" y="4684828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063FAE-F8AE-CB45-A4E1-293C3FCA60EC}"/>
              </a:ext>
            </a:extLst>
          </p:cNvPr>
          <p:cNvCxnSpPr>
            <a:cxnSpLocks/>
          </p:cNvCxnSpPr>
          <p:nvPr/>
        </p:nvCxnSpPr>
        <p:spPr>
          <a:xfrm flipH="1">
            <a:off x="496584" y="5735960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5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7ADF2-D7C9-5946-9C11-822A8416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345BFD-A09D-3D47-8CD7-3D9EE72D487A}"/>
              </a:ext>
            </a:extLst>
          </p:cNvPr>
          <p:cNvSpPr txBox="1">
            <a:spLocks/>
          </p:cNvSpPr>
          <p:nvPr/>
        </p:nvSpPr>
        <p:spPr>
          <a:xfrm>
            <a:off x="400686" y="345095"/>
            <a:ext cx="8421116" cy="9965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50" baseline="0">
                <a:solidFill>
                  <a:srgbClr val="9E1F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DD0F"/>
                </a:solidFill>
              </a:rPr>
              <a:t>Recent studies</a:t>
            </a:r>
          </a:p>
          <a:p>
            <a:r>
              <a:rPr lang="en-US" sz="2300" b="0" dirty="0">
                <a:solidFill>
                  <a:srgbClr val="FFDD0F"/>
                </a:solidFill>
              </a:rPr>
              <a:t>Transmission of COVID-19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1801E-18A5-C744-B2FF-56AD11323124}"/>
              </a:ext>
            </a:extLst>
          </p:cNvPr>
          <p:cNvSpPr txBox="1">
            <a:spLocks/>
          </p:cNvSpPr>
          <p:nvPr/>
        </p:nvSpPr>
        <p:spPr>
          <a:xfrm>
            <a:off x="400686" y="1686783"/>
            <a:ext cx="8888593" cy="3603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SARS-COV-2 REVERSE GENETICS REVEALS A VARIABLE INFECTION GRADIENT IN THE RESPIRATORY TRACT; 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2020</a:t>
            </a:r>
          </a:p>
          <a:p>
            <a:pPr lvl="1">
              <a:lnSpc>
                <a:spcPct val="10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paper supports the understanding that SARS-CoV-2 replicates in the upper airways and helps explain why virus is present in large quantities even before, and around the time, that symptoms begin to appear. </a:t>
            </a:r>
          </a:p>
          <a:p>
            <a:pPr lvl="1">
              <a:lnSpc>
                <a:spcPct val="100000"/>
              </a:lnSpc>
              <a:buClr>
                <a:srgbClr val="FFDD0F"/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DISTANCING INTERVENTIONS AND INCIDENCE OF COVID-19: NATURAL EXPERIMENT IN 149 COUNTRIES; 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BMJ; July 15, 2020</a:t>
            </a:r>
          </a:p>
          <a:p>
            <a:pPr lvl="1">
              <a:lnSpc>
                <a:spcPct val="10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study showed that physical distancing was associated with a 13% lower incidence of COVID-19. Early movement restrictions were associated with lower COVID-19 incidence compared with later implementation.</a:t>
            </a:r>
          </a:p>
          <a:p>
            <a:pPr lvl="1">
              <a:lnSpc>
                <a:spcPct val="100000"/>
              </a:lnSpc>
              <a:buClr>
                <a:srgbClr val="FFDD0F"/>
              </a:buClr>
              <a:buFont typeface="Wingdings" pitchFamily="2" charset="2"/>
              <a:buChar char="Ø"/>
            </a:pP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DD0F"/>
              </a:buClr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OF APPARENT TRANSMISSION OF SARS-COV-2 FROM TWO STYLISTS AFTER EXPOSURE AT A HAIR SALON WITH A UNIVERSAL FACE COVERING POLICY; </a:t>
            </a: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MMWR; July 17, 2020</a:t>
            </a:r>
          </a:p>
          <a:p>
            <a:pPr lvl="1">
              <a:lnSpc>
                <a:spcPct val="10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139 clients were in contact with two hair stylists with confirmed COVID-19 and symptoms. There were no secondary cases reported. The 67 clients tested all had negative test results. </a:t>
            </a:r>
          </a:p>
          <a:p>
            <a:pPr lvl="1">
              <a:lnSpc>
                <a:spcPct val="100000"/>
              </a:lnSpc>
              <a:buClr>
                <a:srgbClr val="FFDD0F"/>
              </a:buClr>
              <a:buFont typeface="Wingdings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the stylists and the clients wore face masks, which likely prevented spread of COVID-19.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20CE40-F2C1-C54A-AA15-3B0D59B19955}"/>
              </a:ext>
            </a:extLst>
          </p:cNvPr>
          <p:cNvCxnSpPr>
            <a:cxnSpLocks/>
          </p:cNvCxnSpPr>
          <p:nvPr/>
        </p:nvCxnSpPr>
        <p:spPr>
          <a:xfrm flipH="1">
            <a:off x="496584" y="2548378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C12E79-7533-0145-AA68-E87538FA2037}"/>
              </a:ext>
            </a:extLst>
          </p:cNvPr>
          <p:cNvCxnSpPr>
            <a:cxnSpLocks/>
          </p:cNvCxnSpPr>
          <p:nvPr/>
        </p:nvCxnSpPr>
        <p:spPr>
          <a:xfrm flipH="1">
            <a:off x="496584" y="3796064"/>
            <a:ext cx="8912336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EE5C99-D127-D94D-9CD7-B23911668DD5}"/>
              </a:ext>
            </a:extLst>
          </p:cNvPr>
          <p:cNvSpPr txBox="1">
            <a:spLocks/>
          </p:cNvSpPr>
          <p:nvPr/>
        </p:nvSpPr>
        <p:spPr>
          <a:xfrm>
            <a:off x="400686" y="5625367"/>
            <a:ext cx="8717677" cy="1052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DD0F"/>
              </a:buClr>
              <a:buNone/>
            </a:pPr>
            <a:r>
              <a:rPr lang="en-GB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2020 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z="1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www.cell.com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/cell/pdf/S0092-8674(20)30675-9.pdf</a:t>
            </a:r>
            <a:endParaRPr lang="en-GB" sz="1200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FFDD0F"/>
              </a:buClr>
              <a:buNone/>
            </a:pPr>
            <a:r>
              <a:rPr lang="en-GB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BMJ; July 15, 2020 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z="1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www.bmj.com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/content/</a:t>
            </a:r>
            <a:r>
              <a:rPr lang="en-GB" sz="1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bmj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/370/bmj.m2743.full.pdf</a:t>
            </a:r>
            <a:endParaRPr lang="en-GB" sz="1200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FFDD0F"/>
              </a:buClr>
              <a:buNone/>
            </a:pPr>
            <a:r>
              <a:rPr lang="en-GB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MMWR; July 17, 2020 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z="1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www.cdc.gov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en-GB" sz="1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mmwr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/volumes/69/</a:t>
            </a:r>
            <a:r>
              <a:rPr lang="en-GB" sz="1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wr</a:t>
            </a:r>
            <a:r>
              <a:rPr lang="en-GB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/pdfs/mm6928e2-H.pdf</a:t>
            </a:r>
            <a:endParaRPr lang="en-GB" sz="1200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78F97E-4C21-4744-A635-86FE0E6A62B9}"/>
              </a:ext>
            </a:extLst>
          </p:cNvPr>
          <p:cNvCxnSpPr>
            <a:cxnSpLocks/>
          </p:cNvCxnSpPr>
          <p:nvPr/>
        </p:nvCxnSpPr>
        <p:spPr>
          <a:xfrm flipH="1">
            <a:off x="496584" y="5530860"/>
            <a:ext cx="1648410" cy="0"/>
          </a:xfrm>
          <a:prstGeom prst="line">
            <a:avLst/>
          </a:prstGeom>
          <a:ln w="19050">
            <a:solidFill>
              <a:srgbClr val="FFD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7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94B66-F09A-D74A-8356-889FD28A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38082-1A26-014F-B4B0-FE97E4ED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268182"/>
            <a:ext cx="8421116" cy="87395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information is needed to better understand COVID-19 transmission?</a:t>
            </a:r>
            <a:endParaRPr lang="en-CH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042F057-5B25-354D-ACC2-5D99AE972F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6" y="1475747"/>
            <a:ext cx="9046873" cy="4372127"/>
          </a:xfrm>
        </p:spPr>
        <p:txBody>
          <a:bodyPr>
            <a:normAutofit/>
          </a:bodyPr>
          <a:lstStyle/>
          <a:p>
            <a:pPr marL="0" indent="0">
              <a:lnSpc>
                <a:spcPts val="2460"/>
              </a:lnSpc>
              <a:buNone/>
            </a:pPr>
            <a:r>
              <a:rPr lang="en-GB" sz="2000" spc="-30" dirty="0">
                <a:solidFill>
                  <a:srgbClr val="DA1C5C"/>
                </a:solidFill>
              </a:rPr>
              <a:t>WHO and partners are working to better understand: 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transmission routes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including via droplets of different sizes, physical contact, surfaces and objects, and the role of aerosol transmission in the community; 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dose of virus required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infection to occur; 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characteristics of people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settings and situations in which superspreading events are observed (e.g. in some closed settings); 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proportion of infected persons who remain asymptomatic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throughout the course of their infection; the proportion of these who transmit the virus to others; 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specific factors that drive asymptomatic and pre-symptomatic transmission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proportion of infections arising from asymptomatic individuals.</a:t>
            </a:r>
            <a:endParaRPr lang="en-CH" sz="2000" b="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8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60DB8-0B5B-C74E-BF5A-C85FF23B17A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5FDFE-483B-384B-85D1-DD34FBB3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87B1980-E9D2-8442-8323-E22532C3FF30}"/>
              </a:ext>
            </a:extLst>
          </p:cNvPr>
          <p:cNvSpPr txBox="1">
            <a:spLocks/>
          </p:cNvSpPr>
          <p:nvPr/>
        </p:nvSpPr>
        <p:spPr>
          <a:xfrm>
            <a:off x="423728" y="1623861"/>
            <a:ext cx="4567940" cy="495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1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14,7 million cases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CA460F-B5A1-9847-B507-EC24616A47D2}"/>
              </a:ext>
            </a:extLst>
          </p:cNvPr>
          <p:cNvSpPr txBox="1">
            <a:spLocks/>
          </p:cNvSpPr>
          <p:nvPr/>
        </p:nvSpPr>
        <p:spPr>
          <a:xfrm>
            <a:off x="400686" y="345095"/>
            <a:ext cx="8421116" cy="9965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50" baseline="0">
                <a:solidFill>
                  <a:srgbClr val="9E1F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DD0F"/>
                </a:solidFill>
              </a:rPr>
              <a:t>Current global situation</a:t>
            </a:r>
          </a:p>
          <a:p>
            <a:r>
              <a:rPr lang="en-US" sz="3000" b="0" dirty="0">
                <a:solidFill>
                  <a:srgbClr val="FFDD0F"/>
                </a:solidFill>
              </a:rPr>
              <a:t>22 July 2020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1C6B2D-D2F7-094A-A94C-396538BC59F5}"/>
              </a:ext>
            </a:extLst>
          </p:cNvPr>
          <p:cNvCxnSpPr>
            <a:cxnSpLocks/>
          </p:cNvCxnSpPr>
          <p:nvPr/>
        </p:nvCxnSpPr>
        <p:spPr>
          <a:xfrm flipV="1">
            <a:off x="5068582" y="1708754"/>
            <a:ext cx="0" cy="4093840"/>
          </a:xfrm>
          <a:prstGeom prst="line">
            <a:avLst/>
          </a:prstGeom>
          <a:ln w="9525">
            <a:solidFill>
              <a:srgbClr val="FFD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4D3F00AB-BB0E-9B42-972B-E1A6EBFAEA4E}"/>
              </a:ext>
            </a:extLst>
          </p:cNvPr>
          <p:cNvSpPr txBox="1">
            <a:spLocks/>
          </p:cNvSpPr>
          <p:nvPr/>
        </p:nvSpPr>
        <p:spPr>
          <a:xfrm>
            <a:off x="1187701" y="3081045"/>
            <a:ext cx="3039995" cy="2516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States of America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Brazil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Russian Federation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EF5DB7C-6D89-A344-AE99-D4A5C8312312}"/>
              </a:ext>
            </a:extLst>
          </p:cNvPr>
          <p:cNvSpPr txBox="1">
            <a:spLocks/>
          </p:cNvSpPr>
          <p:nvPr/>
        </p:nvSpPr>
        <p:spPr>
          <a:xfrm>
            <a:off x="423728" y="2323894"/>
            <a:ext cx="4567940" cy="757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238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countries with highest cumulative number of cases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A8A537EF-8869-4F4D-B7E3-F128038B910B}"/>
              </a:ext>
            </a:extLst>
          </p:cNvPr>
          <p:cNvSpPr txBox="1">
            <a:spLocks/>
          </p:cNvSpPr>
          <p:nvPr/>
        </p:nvSpPr>
        <p:spPr>
          <a:xfrm>
            <a:off x="5998987" y="3081045"/>
            <a:ext cx="3039995" cy="2516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States of America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Brazil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Kingdom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090BA4E-78E0-0647-A6CB-B93B8E411599}"/>
              </a:ext>
            </a:extLst>
          </p:cNvPr>
          <p:cNvSpPr txBox="1">
            <a:spLocks/>
          </p:cNvSpPr>
          <p:nvPr/>
        </p:nvSpPr>
        <p:spPr>
          <a:xfrm>
            <a:off x="5235012" y="1623861"/>
            <a:ext cx="4567940" cy="495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1000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600,000 deaths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85B25C2-1A86-C247-B041-987A888EA925}"/>
              </a:ext>
            </a:extLst>
          </p:cNvPr>
          <p:cNvSpPr txBox="1">
            <a:spLocks/>
          </p:cNvSpPr>
          <p:nvPr/>
        </p:nvSpPr>
        <p:spPr>
          <a:xfrm>
            <a:off x="5235012" y="2323894"/>
            <a:ext cx="4567940" cy="757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2380"/>
              </a:lnSpc>
              <a:buClr>
                <a:srgbClr val="FFDD0F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countries with highest cumulative number of deaths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CBDFD-BDAA-0049-A658-745F36CFE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2" y="3168161"/>
            <a:ext cx="279400" cy="27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C13105-14D5-8544-97A2-82AF8BA87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" y="3584942"/>
            <a:ext cx="279400" cy="27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F7E83E-1CDE-EC4F-94B2-D783052D1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21" y="4016244"/>
            <a:ext cx="279400" cy="279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BF25F67-B93F-1A45-8EC8-1512A3710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42" y="4457403"/>
            <a:ext cx="279400" cy="279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7E5E963-C007-394D-8BE7-7691BC07C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42" y="4908872"/>
            <a:ext cx="279400" cy="279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01E42EA-354D-F347-99FC-AFF414E58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051" y="4018380"/>
            <a:ext cx="279400" cy="279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31F1AD-77A9-3345-82E1-0CF95A1F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71" y="3168161"/>
            <a:ext cx="279400" cy="279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F6FE85C-C18A-104A-BF00-E75C91611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71" y="3584942"/>
            <a:ext cx="279400" cy="279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C4322D3-874E-D545-9C05-10B4E07E23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471" y="4451818"/>
            <a:ext cx="279400" cy="279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3361D15-D62F-BB48-AAE4-4F0D625EF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4997" y="4908872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0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2235" y="6094763"/>
            <a:ext cx="4621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www.who.int</a:t>
            </a:r>
            <a:r>
              <a:rPr lang="en-US" sz="1000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/epi-win</a:t>
            </a:r>
          </a:p>
        </p:txBody>
      </p:sp>
    </p:spTree>
    <p:extLst>
      <p:ext uri="{BB962C8B-B14F-4D97-AF65-F5344CB8AC3E}">
        <p14:creationId xmlns:p14="http://schemas.microsoft.com/office/powerpoint/2010/main" val="27215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25F52-9BCE-414B-A9F3-9535E6AB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CEF3C-E7C7-5B43-991B-53D77AD4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214F0-CA13-CC4F-B12E-55D7DA55701E}"/>
              </a:ext>
            </a:extLst>
          </p:cNvPr>
          <p:cNvSpPr/>
          <p:nvPr/>
        </p:nvSpPr>
        <p:spPr>
          <a:xfrm>
            <a:off x="0" y="-1"/>
            <a:ext cx="9906000" cy="1768979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4F3CEA-3A82-FA4B-9859-F47E6C05BB44}"/>
              </a:ext>
            </a:extLst>
          </p:cNvPr>
          <p:cNvSpPr txBox="1">
            <a:spLocks/>
          </p:cNvSpPr>
          <p:nvPr/>
        </p:nvSpPr>
        <p:spPr>
          <a:xfrm>
            <a:off x="400685" y="345095"/>
            <a:ext cx="9269759" cy="13298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50" baseline="0">
                <a:solidFill>
                  <a:srgbClr val="9E1F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DD0F"/>
                </a:solidFill>
              </a:rPr>
              <a:t>Countries, areas or territories with COVID-19</a:t>
            </a:r>
          </a:p>
          <a:p>
            <a:pPr>
              <a:lnSpc>
                <a:spcPts val="2700"/>
              </a:lnSpc>
            </a:pPr>
            <a:r>
              <a:rPr lang="en-US" sz="2500" b="0" dirty="0">
                <a:solidFill>
                  <a:srgbClr val="FFDD0F"/>
                </a:solidFill>
              </a:rPr>
              <a:t>Cases per 1,000,000 population</a:t>
            </a:r>
          </a:p>
          <a:p>
            <a:pPr>
              <a:lnSpc>
                <a:spcPts val="2700"/>
              </a:lnSpc>
            </a:pPr>
            <a:r>
              <a:rPr lang="en-US" sz="1400" b="0" dirty="0">
                <a:solidFill>
                  <a:schemeClr val="bg1">
                    <a:lumMod val="85000"/>
                  </a:schemeClr>
                </a:solidFill>
              </a:rPr>
              <a:t>(AS OF 19 JULY 2020 10:00AM CEST)</a:t>
            </a:r>
          </a:p>
        </p:txBody>
      </p:sp>
    </p:spTree>
    <p:extLst>
      <p:ext uri="{BB962C8B-B14F-4D97-AF65-F5344CB8AC3E}">
        <p14:creationId xmlns:p14="http://schemas.microsoft.com/office/powerpoint/2010/main" val="6560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EE811A-8E82-A44C-BA6E-8A1F587BB41B}"/>
              </a:ext>
            </a:extLst>
          </p:cNvPr>
          <p:cNvSpPr/>
          <p:nvPr/>
        </p:nvSpPr>
        <p:spPr>
          <a:xfrm>
            <a:off x="0" y="-1"/>
            <a:ext cx="9906000" cy="2076629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25F52-9BCE-414B-A9F3-9535E6AB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4F3CEA-3A82-FA4B-9859-F47E6C05BB44}"/>
              </a:ext>
            </a:extLst>
          </p:cNvPr>
          <p:cNvSpPr txBox="1">
            <a:spLocks/>
          </p:cNvSpPr>
          <p:nvPr/>
        </p:nvSpPr>
        <p:spPr>
          <a:xfrm>
            <a:off x="400685" y="345095"/>
            <a:ext cx="9269759" cy="15606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50" baseline="0">
                <a:solidFill>
                  <a:srgbClr val="9E1F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DD0F"/>
                </a:solidFill>
              </a:rPr>
              <a:t>Global epidemic curve by region </a:t>
            </a:r>
            <a:br>
              <a:rPr lang="en-US" dirty="0">
                <a:solidFill>
                  <a:srgbClr val="FFDD0F"/>
                </a:solidFill>
              </a:rPr>
            </a:br>
            <a:r>
              <a:rPr lang="en-US" sz="2500" b="0" dirty="0">
                <a:solidFill>
                  <a:srgbClr val="FFDD0F"/>
                </a:solidFill>
              </a:rPr>
              <a:t>(cases reported to WHO, 19 July 2020)</a:t>
            </a:r>
          </a:p>
          <a:p>
            <a:pPr>
              <a:lnSpc>
                <a:spcPts val="2500"/>
              </a:lnSpc>
            </a:pPr>
            <a:r>
              <a:rPr lang="en-US" sz="1400" b="0" spc="-30" dirty="0">
                <a:solidFill>
                  <a:schemeClr val="bg1">
                    <a:lumMod val="85000"/>
                  </a:schemeClr>
                </a:solidFill>
              </a:rPr>
              <a:t>NUMBER OF NEW CONFIRMED COVID-19 CASES &amp; DEATHS BY WEEK</a:t>
            </a:r>
          </a:p>
          <a:p>
            <a:pPr>
              <a:lnSpc>
                <a:spcPts val="2200"/>
              </a:lnSpc>
            </a:pPr>
            <a:r>
              <a:rPr lang="en-US" sz="1400" b="0" spc="-10" dirty="0">
                <a:solidFill>
                  <a:schemeClr val="bg1">
                    <a:lumMod val="85000"/>
                  </a:schemeClr>
                </a:solidFill>
              </a:rPr>
              <a:t>19 JULY:  </a:t>
            </a:r>
            <a:r>
              <a:rPr lang="en-US" sz="1400" spc="-10" dirty="0">
                <a:solidFill>
                  <a:schemeClr val="bg1">
                    <a:lumMod val="85000"/>
                  </a:schemeClr>
                </a:solidFill>
              </a:rPr>
              <a:t>14,043,176</a:t>
            </a:r>
            <a:r>
              <a:rPr lang="en-US" sz="1400" b="0" spc="-10" dirty="0">
                <a:solidFill>
                  <a:schemeClr val="bg1">
                    <a:lumMod val="85000"/>
                  </a:schemeClr>
                </a:solidFill>
              </a:rPr>
              <a:t> CASES  &amp;  </a:t>
            </a:r>
            <a:r>
              <a:rPr lang="en-US" sz="1400" spc="-10" dirty="0">
                <a:solidFill>
                  <a:schemeClr val="bg1">
                    <a:lumMod val="85000"/>
                  </a:schemeClr>
                </a:solidFill>
              </a:rPr>
              <a:t>597,583</a:t>
            </a:r>
            <a:r>
              <a:rPr lang="en-US" sz="1400" b="0" spc="-10" dirty="0">
                <a:solidFill>
                  <a:schemeClr val="bg1">
                    <a:lumMod val="85000"/>
                  </a:schemeClr>
                </a:solidFill>
              </a:rPr>
              <a:t> DEATHS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8F9592-83A7-BF45-BA68-F3CEE035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8" y="2435475"/>
            <a:ext cx="9269759" cy="41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0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3CA23-3F99-6C46-90B0-CB5BE9CA52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6" y="1279198"/>
            <a:ext cx="9042417" cy="2762963"/>
          </a:xfrm>
        </p:spPr>
        <p:txBody>
          <a:bodyPr>
            <a:noAutofit/>
          </a:bodyPr>
          <a:lstStyle/>
          <a:p>
            <a:pPr>
              <a:lnSpc>
                <a:spcPts val="20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time from infection to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onset of symptom is 5-6 days</a:t>
            </a:r>
          </a:p>
          <a:p>
            <a:pPr>
              <a:lnSpc>
                <a:spcPts val="20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people with COVID-19 experience mild symptoms or moderate illness</a:t>
            </a:r>
          </a:p>
          <a:p>
            <a:pPr>
              <a:lnSpc>
                <a:spcPts val="20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Approximately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10-15% of cases progress to severe disease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about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5% become critically ill</a:t>
            </a:r>
          </a:p>
          <a:p>
            <a:pPr>
              <a:lnSpc>
                <a:spcPts val="20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report that symptoms may linger for weeks, including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extreme fatigue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shortness of breath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cough</a:t>
            </a:r>
          </a:p>
          <a:p>
            <a:pPr>
              <a:lnSpc>
                <a:spcPts val="20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is reported much less frequently in children than in adults</a:t>
            </a:r>
          </a:p>
          <a:p>
            <a:pPr>
              <a:lnSpc>
                <a:spcPts val="20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tend to have mild disease. Rarely, a few may develop serious illness</a:t>
            </a:r>
            <a:endParaRPr lang="en-CH" sz="2000" b="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07526-37D8-6742-B7FE-5B7DD3B3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28BD1-B18A-6147-87BB-CE8426C0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insights</a:t>
            </a:r>
            <a:endParaRPr lang="en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CE6FC-0516-DD43-8BD1-B41CEC355D60}"/>
              </a:ext>
            </a:extLst>
          </p:cNvPr>
          <p:cNvSpPr/>
          <p:nvPr/>
        </p:nvSpPr>
        <p:spPr>
          <a:xfrm>
            <a:off x="0" y="4349809"/>
            <a:ext cx="9906000" cy="2508191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9DCFC7-34E2-9446-83E8-16A4E18FC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556" y="4640701"/>
            <a:ext cx="9532288" cy="17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6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64CDB-FF22-CC41-9F50-26EEB23332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336" y="1295585"/>
            <a:ext cx="8243283" cy="2575659"/>
          </a:xfrm>
        </p:spPr>
        <p:txBody>
          <a:bodyPr>
            <a:normAutofit/>
          </a:bodyPr>
          <a:lstStyle/>
          <a:p>
            <a:pPr marL="0" indent="0">
              <a:lnSpc>
                <a:spcPts val="2280"/>
              </a:lnSpc>
              <a:buNone/>
            </a:pPr>
            <a:r>
              <a:rPr lang="en-US" sz="2000" b="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is spread </a:t>
            </a:r>
            <a:r>
              <a:rPr lang="en-US" sz="2000" spc="-20" dirty="0">
                <a:solidFill>
                  <a:schemeClr val="bg2">
                    <a:lumMod val="50000"/>
                  </a:schemeClr>
                </a:solidFill>
              </a:rPr>
              <a:t>primarily through droplets and direct contact</a:t>
            </a:r>
            <a:r>
              <a:rPr lang="en-US" sz="2000" b="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lnSpc>
                <a:spcPts val="2280"/>
              </a:lnSpc>
              <a:buNone/>
            </a:pPr>
            <a:r>
              <a:rPr lang="en-US" sz="2000" b="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upcoming slides will address when, where and how COVID-19 spreads. </a:t>
            </a:r>
          </a:p>
          <a:p>
            <a:pPr marL="0" indent="0">
              <a:lnSpc>
                <a:spcPts val="2280"/>
              </a:lnSpc>
              <a:buNone/>
            </a:pPr>
            <a:r>
              <a:rPr lang="en-US" sz="2000" b="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still many unanswered questions </a:t>
            </a:r>
            <a:r>
              <a:rPr lang="fr-CH" sz="2000" b="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mo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 studies are urgently needed to investigate and assess the importance of the different modes of transmission in different settings.</a:t>
            </a:r>
            <a:endParaRPr lang="en-CH" sz="2000" b="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20AA1-649C-0047-A3E8-31DFC45C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BAEF7A-0BBA-4046-B5C5-6F2BC61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know about COVID-19 transmission?</a:t>
            </a:r>
            <a:endParaRPr lang="en-CH" dirty="0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11026B2F-23DB-394A-9F19-42819958B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5391" y="3429000"/>
            <a:ext cx="3385054" cy="22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EF6806-6954-1A4B-936F-EEAE21A12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6" y="1279199"/>
            <a:ext cx="7324711" cy="4378118"/>
          </a:xfrm>
        </p:spPr>
        <p:txBody>
          <a:bodyPr>
            <a:normAutofit/>
          </a:bodyPr>
          <a:lstStyle/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spread of COVID-19 from person to person is mainly by droplet and contact transmission</a:t>
            </a:r>
          </a:p>
          <a:p>
            <a:pPr>
              <a:lnSpc>
                <a:spcPts val="24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Virus from the nose and throat is carried in droplets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mouth or nose when an infected person speaks, coughs, sings or sneezes.</a:t>
            </a:r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days following exposure,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infected persons can transmit the virus to others before symptoms appear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(1-3 days before symptom onset) and </a:t>
            </a:r>
            <a:r>
              <a:rPr lang="en-GB" sz="2000" spc="-30" dirty="0">
                <a:solidFill>
                  <a:schemeClr val="accent1">
                    <a:lumMod val="50000"/>
                  </a:schemeClr>
                </a:solidFill>
              </a:rPr>
              <a:t>early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course of illness. </a:t>
            </a:r>
          </a:p>
          <a:p>
            <a:pPr>
              <a:lnSpc>
                <a:spcPts val="2460"/>
              </a:lnSpc>
            </a:pP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person who touches a surface or object that has the virus on it, then touches their eyes, nose or mouth before they clean their hands can also become infected.</a:t>
            </a:r>
            <a:endParaRPr lang="en-CH" sz="2000" b="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42202-AF9C-6B4A-85D0-353BAD83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219401-A463-9D45-986F-EBED278D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COVID-19 spread? </a:t>
            </a:r>
            <a:endParaRPr lang="en-CH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AE4238-D145-A642-A11B-2C1D48B83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5398" y="2297441"/>
            <a:ext cx="1938669" cy="27484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10470A3-BE74-F745-8222-232265672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0688" y="4341239"/>
            <a:ext cx="653244" cy="98947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C3C9086-F357-6A4D-B237-3699F73E7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8014" y="4956561"/>
            <a:ext cx="392359" cy="5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6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6309C-8B3E-AB45-B48F-F6C58CA0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F8186-B495-2B43-94C4-D860DA76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268182"/>
            <a:ext cx="4675516" cy="873952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does COVID-19 spread most easily ?</a:t>
            </a:r>
            <a:endParaRPr lang="en-CH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D19F55E-7162-A340-9052-1088F7FDD4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7" y="1475753"/>
            <a:ext cx="4552313" cy="4378118"/>
          </a:xfrm>
        </p:spPr>
        <p:txBody>
          <a:bodyPr>
            <a:no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en-GB" sz="2000" spc="-30" dirty="0">
                <a:solidFill>
                  <a:srgbClr val="DA1C5C"/>
                </a:solidFill>
              </a:rPr>
              <a:t>COVID-19 tends to spread readily in: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Closed settings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such as long-term living homes, correctional facilities (prisons)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Crowded settings without distancing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gatherings, parties, sports events, restaurants &amp; public transportation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Confined and crowded indoor settings without good ventilation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such as nightclubs, bars, private gatherings</a:t>
            </a:r>
          </a:p>
          <a:p>
            <a:pPr>
              <a:lnSpc>
                <a:spcPts val="21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Specific workplace settings 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dormitories for migrant workers, meat processing plants, etc.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9C51D7-A0D2-1A46-963E-64F4CB91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87" y="1"/>
            <a:ext cx="4177542" cy="59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8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D626C-5EE0-9448-9913-5F611213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365DC3-B323-3842-9AAE-EC0394AB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" y="268182"/>
            <a:ext cx="9046873" cy="873952"/>
          </a:xfrm>
        </p:spPr>
        <p:txBody>
          <a:bodyPr>
            <a:normAutofit fontScale="90000"/>
          </a:bodyPr>
          <a:lstStyle/>
          <a:p>
            <a:r>
              <a:rPr lang="en-GB" dirty="0"/>
              <a:t>When does COVID-19 spread?</a:t>
            </a:r>
            <a:br>
              <a:rPr lang="en-GB" dirty="0"/>
            </a:br>
            <a:r>
              <a:rPr lang="en-GB" dirty="0"/>
              <a:t>Can someone with </a:t>
            </a:r>
            <a:r>
              <a:rPr lang="en-GB" u="sng" dirty="0"/>
              <a:t>no</a:t>
            </a:r>
            <a:r>
              <a:rPr lang="en-GB" dirty="0"/>
              <a:t> symptoms spread COVID-19? </a:t>
            </a:r>
            <a:endParaRPr lang="en-CH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6DC0A3E-C869-FD48-A6E9-401BBA2F0B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687" y="1569755"/>
            <a:ext cx="7358894" cy="4416034"/>
          </a:xfrm>
        </p:spPr>
        <p:txBody>
          <a:bodyPr>
            <a:normAutofit/>
          </a:bodyPr>
          <a:lstStyle/>
          <a:p>
            <a:pPr>
              <a:lnSpc>
                <a:spcPts val="24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YES.</a:t>
            </a:r>
            <a:r>
              <a:rPr lang="en-GB" sz="20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An infected person </a:t>
            </a:r>
            <a:r>
              <a:rPr lang="en-GB" sz="2000" u="sng" spc="-30" dirty="0">
                <a:solidFill>
                  <a:schemeClr val="bg2">
                    <a:lumMod val="50000"/>
                  </a:schemeClr>
                </a:solidFill>
              </a:rPr>
              <a:t>without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 symptoms can transmit the virus</a:t>
            </a:r>
          </a:p>
          <a:p>
            <a:pPr lvl="1">
              <a:lnSpc>
                <a:spcPts val="2060"/>
              </a:lnSpc>
            </a:pPr>
            <a:r>
              <a:rPr lang="en-GB" sz="17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Someone exposed and infected can transmit the virus by producing respiratory droplets in the pre-symptomatic period, up to three days before the onset of symptoms.</a:t>
            </a:r>
          </a:p>
          <a:p>
            <a:pPr lvl="1">
              <a:lnSpc>
                <a:spcPts val="2060"/>
              </a:lnSpc>
            </a:pPr>
            <a:r>
              <a:rPr lang="en-GB" sz="1700" b="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someone who is infected and remains symptom-free, onward transmission can occur. The extent of transmission from people who remain well is unknown and likely depends on the setting. </a:t>
            </a:r>
          </a:p>
          <a:p>
            <a:pPr lvl="1">
              <a:lnSpc>
                <a:spcPts val="2060"/>
              </a:lnSpc>
            </a:pPr>
            <a:r>
              <a:rPr lang="en-GB" sz="1800" b="1" spc="-30" dirty="0">
                <a:solidFill>
                  <a:schemeClr val="bg2">
                    <a:lumMod val="50000"/>
                  </a:schemeClr>
                </a:solidFill>
              </a:rPr>
              <a:t>Wear a face covering to protect others</a:t>
            </a:r>
            <a:endParaRPr lang="en-GB" sz="1700" b="1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60"/>
              </a:lnSpc>
            </a:pP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An infected person </a:t>
            </a:r>
            <a:r>
              <a:rPr lang="en-GB" sz="2000" u="sng" spc="-30" dirty="0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en-GB" sz="2000" spc="-30" dirty="0">
                <a:solidFill>
                  <a:schemeClr val="bg2">
                    <a:lumMod val="50000"/>
                  </a:schemeClr>
                </a:solidFill>
              </a:rPr>
              <a:t> symptoms can also transmit the virus </a:t>
            </a:r>
          </a:p>
          <a:p>
            <a:pPr lvl="1">
              <a:lnSpc>
                <a:spcPts val="2060"/>
              </a:lnSpc>
            </a:pPr>
            <a:r>
              <a:rPr lang="en-GB" sz="1700" spc="-30" dirty="0"/>
              <a:t>Transmission is highest at the beginning of illness, when symptoms</a:t>
            </a:r>
            <a:br>
              <a:rPr lang="en-GB" sz="1700" spc="-30" dirty="0"/>
            </a:br>
            <a:r>
              <a:rPr lang="en-GB" sz="1700" spc="-30" dirty="0"/>
              <a:t>may still be mild. </a:t>
            </a:r>
            <a:r>
              <a:rPr lang="en-GB" sz="1700" b="1" spc="-30" dirty="0">
                <a:solidFill>
                  <a:schemeClr val="tx2"/>
                </a:solidFill>
              </a:rPr>
              <a:t>This is why it is so important to stay home, even with the mildest symptoms</a:t>
            </a:r>
            <a:r>
              <a:rPr lang="en-GB" sz="1700" b="1" spc="-30" dirty="0"/>
              <a:t>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AB2A7B-21B9-6540-9433-FD6FBAB09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7334" y="3385999"/>
            <a:ext cx="1687977" cy="255678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5B90F47-323F-6B43-A0F3-2C3A501F7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9662" y="1478501"/>
            <a:ext cx="1563323" cy="1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8217"/>
      </p:ext>
    </p:extLst>
  </p:cSld>
  <p:clrMapOvr>
    <a:masterClrMapping/>
  </p:clrMapOvr>
</p:sld>
</file>

<file path=ppt/theme/theme1.xml><?xml version="1.0" encoding="utf-8"?>
<a:theme xmlns:a="http://schemas.openxmlformats.org/drawingml/2006/main" name="EYE_ppt_template_mod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YE_ppt_template" id="{0CF6BD30-E15A-DA48-BBFD-21320A30EE31}" vid="{18C43AEB-6E5A-ED4A-84FA-7BE6A7022C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EYE_ppt_template_mod</Template>
  <TotalTime>3272</TotalTime>
  <Words>1777</Words>
  <Application>Microsoft Office PowerPoint</Application>
  <PresentationFormat>A4 Paper (210x297 mm)</PresentationFormat>
  <Paragraphs>192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Myriad Pro Light</vt:lpstr>
      <vt:lpstr>Wingdings</vt:lpstr>
      <vt:lpstr>EYE_ppt_template_mod</vt:lpstr>
      <vt:lpstr>THE LATEST ON TRANSMISSION &amp; THE CURRENT GLOBAL SITUATION</vt:lpstr>
      <vt:lpstr>PowerPoint Presentation</vt:lpstr>
      <vt:lpstr>PowerPoint Presentation</vt:lpstr>
      <vt:lpstr>PowerPoint Presentation</vt:lpstr>
      <vt:lpstr>Clinical insights</vt:lpstr>
      <vt:lpstr>What do we know about COVID-19 transmission?</vt:lpstr>
      <vt:lpstr>How does COVID-19 spread? </vt:lpstr>
      <vt:lpstr>Where does COVID-19 spread most easily ?</vt:lpstr>
      <vt:lpstr>When does COVID-19 spread? Can someone with no symptoms spread COVID-19? </vt:lpstr>
      <vt:lpstr>Does aerosol (airborne) transmission of COVID-19 occur?</vt:lpstr>
      <vt:lpstr>Transmission from contaminated surfaces and objects</vt:lpstr>
      <vt:lpstr>What is the role of children and adolescents in the transmission of COVID-19?</vt:lpstr>
      <vt:lpstr>What is known about mother-to-child transmission of COVID-19?</vt:lpstr>
      <vt:lpstr>What is known about the transmission of COVID-19 via the faecal-oral route?</vt:lpstr>
      <vt:lpstr>PowerPoint Presentation</vt:lpstr>
      <vt:lpstr>PowerPoint Presentation</vt:lpstr>
      <vt:lpstr>PowerPoint Presentation</vt:lpstr>
      <vt:lpstr>PowerPoint Presentation</vt:lpstr>
      <vt:lpstr>What information is needed to better understand COVID-19 transmission?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</dc:title>
  <dc:creator>Vivian Lee</dc:creator>
  <cp:lastModifiedBy>LEWIS, Rosamund F. (Felicity)</cp:lastModifiedBy>
  <cp:revision>138</cp:revision>
  <cp:lastPrinted>2020-07-22T17:43:29Z</cp:lastPrinted>
  <dcterms:created xsi:type="dcterms:W3CDTF">2017-06-15T14:02:01Z</dcterms:created>
  <dcterms:modified xsi:type="dcterms:W3CDTF">2020-07-23T16:23:32Z</dcterms:modified>
</cp:coreProperties>
</file>